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8" r:id="rId3"/>
    <p:sldId id="266" r:id="rId4"/>
    <p:sldId id="498" r:id="rId5"/>
    <p:sldId id="262" r:id="rId6"/>
    <p:sldId id="263" r:id="rId7"/>
    <p:sldId id="269" r:id="rId8"/>
    <p:sldId id="268" r:id="rId9"/>
    <p:sldId id="449" r:id="rId10"/>
    <p:sldId id="270" r:id="rId11"/>
    <p:sldId id="271" r:id="rId12"/>
    <p:sldId id="272" r:id="rId13"/>
    <p:sldId id="499" r:id="rId14"/>
    <p:sldId id="274" r:id="rId15"/>
    <p:sldId id="278" r:id="rId16"/>
    <p:sldId id="279" r:id="rId17"/>
    <p:sldId id="280" r:id="rId18"/>
    <p:sldId id="282" r:id="rId19"/>
    <p:sldId id="283" r:id="rId20"/>
    <p:sldId id="284" r:id="rId21"/>
    <p:sldId id="285" r:id="rId22"/>
    <p:sldId id="286" r:id="rId23"/>
    <p:sldId id="289" r:id="rId24"/>
    <p:sldId id="290" r:id="rId25"/>
    <p:sldId id="291" r:id="rId26"/>
    <p:sldId id="292" r:id="rId27"/>
    <p:sldId id="294" r:id="rId28"/>
    <p:sldId id="295" r:id="rId29"/>
    <p:sldId id="297" r:id="rId30"/>
    <p:sldId id="298" r:id="rId31"/>
    <p:sldId id="299" r:id="rId32"/>
    <p:sldId id="300" r:id="rId33"/>
    <p:sldId id="301" r:id="rId34"/>
    <p:sldId id="302" r:id="rId35"/>
    <p:sldId id="304" r:id="rId36"/>
    <p:sldId id="440" r:id="rId37"/>
    <p:sldId id="441" r:id="rId38"/>
    <p:sldId id="310" r:id="rId39"/>
    <p:sldId id="495" r:id="rId40"/>
    <p:sldId id="496" r:id="rId41"/>
    <p:sldId id="497" r:id="rId42"/>
    <p:sldId id="320" r:id="rId43"/>
  </p:sldIdLst>
  <p:sldSz cx="9144000" cy="6858000" type="screen4x3"/>
  <p:notesSz cx="6797675" cy="9926638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06" autoAdjust="0"/>
    <p:restoredTop sz="94620" autoAdjust="0"/>
  </p:normalViewPr>
  <p:slideViewPr>
    <p:cSldViewPr showGuides="1">
      <p:cViewPr varScale="1">
        <p:scale>
          <a:sx n="90" d="100"/>
          <a:sy n="90" d="100"/>
        </p:scale>
        <p:origin x="1406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9C86F-A153-42F7-AC24-83D5C89BF43B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2D4B8-3B84-40E9-8996-E5A7299DF53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甲乙二人同等重要，不分主副，核实信息，不对称的散会后现场与我们交流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以四级作为案例详细分析讲解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英语四级时间和以往有变化，原因是因为四级英语听力题型与时间的变化，小语种时间区别于四六级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22D4B8-3B84-40E9-8996-E5A7299DF53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监考教师只需在考试过程中关机，早晨，中午需要开机，方便与考务组取得联系，带手表，切记不要用手机拍照，发微信或者微博，更不要用手机拍考场与试卷，属于违反考场无手机的规定，也属于泄题的嫌疑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甲乙二人，协商好，共同合作完成，注意时间，别迟到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注意：需要直达考场，取卷完毕后，无论考场是否布置完，都要二人共同带领试卷直接回到考场当中，不要去吃饭，不要回办公室，不要任意带试卷出楼，不要分开行动，避免造成泄题的嫌疑以及不必要的麻烦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一定要准时，无论布置考场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一定要准时，无论布置考场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考生需要签到的是两张表，一个是签到表，一个是座位表，入场过程中有问题的同学，请监考老师将学生口述引导到考务组，监考教师不要离开本考场。安检过程需要监考教师把握时间，如果时间不允许，不需要一一检查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引导学生考试前去洗手间，考试过程中学生不能中途离场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响铃后一两分钟内，如果出现考生进场，可能由于去考务组办理特殊事宜的同学，此时拿不准是否放行，可以由考务组或流动监考员定夺。提前将试卷袋的打捆绳先解开，迅速数试卷和答题卡</a:t>
            </a:r>
            <a:r>
              <a:rPr lang="en-US" altLang="zh-CN" dirty="0"/>
              <a:t>1,2</a:t>
            </a:r>
            <a:r>
              <a:rPr lang="en-US" altLang="zh-CN" baseline="0" dirty="0"/>
              <a:t> </a:t>
            </a:r>
            <a:r>
              <a:rPr lang="zh-CN" altLang="en-US" baseline="0" dirty="0"/>
              <a:t>是否是三十份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D386F-FEB1-6915-90E4-2AC918493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F37EA18-0CA0-1B9A-862A-0A1500F21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1BEF3D6-A0D8-5F81-A0C3-C4F7DF24F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响铃后一两分钟内，如果出现考生进场，可能由于去考务组办理特殊事宜的同学，此时拿不准是否放行，可以由考务组或流动监考员定夺。提前将试卷袋的打捆绳先解开，迅速数试卷和答题卡</a:t>
            </a:r>
            <a:r>
              <a:rPr lang="en-US" altLang="zh-CN" dirty="0"/>
              <a:t>1,2</a:t>
            </a:r>
            <a:r>
              <a:rPr lang="en-US" altLang="zh-CN" baseline="0" dirty="0"/>
              <a:t> </a:t>
            </a:r>
            <a:r>
              <a:rPr lang="zh-CN" altLang="en-US" baseline="0" dirty="0"/>
              <a:t>是否是三十份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9D5C9B-9206-43CE-7CCD-45083583F6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607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举例说明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四级有改变，将原先的</a:t>
            </a:r>
            <a:r>
              <a:rPr lang="en-US" altLang="zh-CN" dirty="0"/>
              <a:t>30</a:t>
            </a:r>
            <a:r>
              <a:rPr lang="zh-CN" altLang="en-US" dirty="0"/>
              <a:t>分钟改为本次</a:t>
            </a:r>
            <a:r>
              <a:rPr lang="en-US" altLang="zh-CN" dirty="0"/>
              <a:t>25</a:t>
            </a:r>
            <a:r>
              <a:rPr lang="zh-CN" altLang="en-US" dirty="0"/>
              <a:t>分钟，但是六级未改变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需要提醒，但是如果碰到考试继续打听，不听提醒和提示，记录在案，作为事故处理，不要与考生进行试卷的抢夺。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注意：考务负责人不要签字，是校领导签字的地方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如果遇到作弊学生</a:t>
            </a:r>
            <a:r>
              <a:rPr lang="en-US" altLang="zh-CN" dirty="0"/>
              <a:t>11</a:t>
            </a:r>
            <a:r>
              <a:rPr lang="zh-CN" altLang="en-US" dirty="0"/>
              <a:t>：</a:t>
            </a:r>
            <a:r>
              <a:rPr lang="en-US" altLang="zh-CN" dirty="0"/>
              <a:t>10</a:t>
            </a:r>
            <a:r>
              <a:rPr lang="zh-CN" altLang="en-US" dirty="0"/>
              <a:t>之前，留好证据，交给考务组，</a:t>
            </a:r>
            <a:r>
              <a:rPr lang="en-US" altLang="zh-CN" dirty="0"/>
              <a:t>11:10</a:t>
            </a:r>
            <a:r>
              <a:rPr lang="zh-CN" altLang="en-US" dirty="0"/>
              <a:t>之后，留好证据，监考教师千万不要离开考场去考务组，临近收试卷，作弊考生</a:t>
            </a:r>
            <a:r>
              <a:rPr lang="zh-CN" altLang="en-US" baseline="0" dirty="0"/>
              <a:t>不要放行，所有试卷收点完毕后带作弊考生一起前往考务组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不要着急，尤其组合场考，举例</a:t>
            </a:r>
            <a:r>
              <a:rPr lang="zh-CN" altLang="en-US" baseline="0" dirty="0"/>
              <a:t> 文</a:t>
            </a:r>
            <a:r>
              <a:rPr lang="en-US" altLang="zh-CN" baseline="0" dirty="0"/>
              <a:t>2-103 </a:t>
            </a:r>
            <a:r>
              <a:rPr lang="zh-CN" altLang="en-US" baseline="0" dirty="0"/>
              <a:t>是第一考场和第二考场，无论谁先点完，都要等待同教室内的另一考场清点完毕无误后统一放行考生。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九点四十，写作结束，听力开始的时候是不打铃的，这个时间是监考教师负责收答题卡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2D4B8-3B84-40E9-8996-E5A7299DF535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135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41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2025/6/11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../&#36229;&#38142;&#25509;/&#29305;&#21035;&#25552;&#31034;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../&#36229;&#38142;&#25509;/&#26700;&#36148;.pn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../&#36229;&#38142;&#25509;/&#25964;&#21578;&#32771;&#29983;.pn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../&#36229;&#38142;&#25509;/&#31572;&#39064;&#21345;2.png" TargetMode="External"/><Relationship Id="rId5" Type="http://schemas.openxmlformats.org/officeDocument/2006/relationships/hyperlink" Target="../&#36229;&#38142;&#25509;/&#31572;&#39064;&#21345;1.png" TargetMode="External"/><Relationship Id="rId4" Type="http://schemas.openxmlformats.org/officeDocument/2006/relationships/hyperlink" Target="../&#36229;&#38142;&#25509;/&#35797;&#39064;&#20876;&#32972;&#38754;.p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772400" cy="2333798"/>
          </a:xfrm>
        </p:spPr>
        <p:txBody>
          <a:bodyPr>
            <a:noAutofit/>
          </a:bodyPr>
          <a:lstStyle/>
          <a:p>
            <a:pPr marL="0" indent="0" algn="ctr" fontAlgn="auto">
              <a:lnSpc>
                <a:spcPct val="200000"/>
              </a:lnSpc>
            </a:pPr>
            <a:r>
              <a:rPr lang="zh-CN" altLang="en-US" dirty="0">
                <a:solidFill>
                  <a:schemeClr val="tx1"/>
                </a:solidFill>
                <a:effectLst/>
              </a:rPr>
              <a:t>全国大学外语四、六级考试</a:t>
            </a:r>
            <a:br>
              <a:rPr lang="en-US" altLang="zh-CN" dirty="0"/>
            </a:br>
            <a:r>
              <a:rPr lang="zh-CN" altLang="en-US" dirty="0">
                <a:solidFill>
                  <a:schemeClr val="accent1"/>
                </a:solidFill>
                <a:effectLst/>
              </a:rPr>
              <a:t>考务培训会</a:t>
            </a:r>
          </a:p>
        </p:txBody>
      </p:sp>
      <p:sp>
        <p:nvSpPr>
          <p:cNvPr id="4" name="矩形 3"/>
          <p:cNvSpPr/>
          <p:nvPr/>
        </p:nvSpPr>
        <p:spPr>
          <a:xfrm>
            <a:off x="4355976" y="587727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zh-CN" altLang="en-US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北京工商大学教务处</a:t>
            </a:r>
            <a:endParaRPr lang="en-US" altLang="zh-CN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r"/>
            <a:r>
              <a:rPr lang="en-US" altLang="zh-CN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2025</a:t>
            </a:r>
            <a:r>
              <a:rPr lang="zh-CN" altLang="en-US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en-US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233309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</a:pP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>
                <a:solidFill>
                  <a:srgbClr val="FF0000"/>
                </a:solidFill>
              </a:rPr>
              <a:t>、考场记录单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>
                <a:solidFill>
                  <a:srgbClr val="FF0000"/>
                </a:solidFill>
              </a:rPr>
              <a:t>张（彩色）</a:t>
            </a:r>
          </a:p>
          <a:p>
            <a:pPr>
              <a:lnSpc>
                <a:spcPts val="3200"/>
              </a:lnSpc>
            </a:pPr>
            <a:r>
              <a:rPr lang="en-US" altLang="zh-CN" sz="2400" dirty="0">
                <a:solidFill>
                  <a:srgbClr val="FF0000"/>
                </a:solidFill>
              </a:rPr>
              <a:t>2</a:t>
            </a:r>
            <a:r>
              <a:rPr lang="zh-CN" altLang="en-US" sz="2400" dirty="0">
                <a:solidFill>
                  <a:srgbClr val="FF0000"/>
                </a:solidFill>
              </a:rPr>
              <a:t>、考生座位表（带照片）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>
                <a:solidFill>
                  <a:srgbClr val="FF0000"/>
                </a:solidFill>
              </a:rPr>
              <a:t>张（</a:t>
            </a:r>
            <a:r>
              <a:rPr lang="zh-CN" altLang="en-US" sz="2400" dirty="0">
                <a:solidFill>
                  <a:srgbClr val="FF0000"/>
                </a:solidFill>
                <a:sym typeface="+mn-ea"/>
              </a:rPr>
              <a:t>彩色</a:t>
            </a:r>
            <a:r>
              <a:rPr lang="zh-CN" altLang="en-US" sz="2400" dirty="0">
                <a:solidFill>
                  <a:srgbClr val="FF0000"/>
                </a:solidFill>
              </a:rPr>
              <a:t>）</a:t>
            </a:r>
          </a:p>
          <a:p>
            <a:pPr>
              <a:lnSpc>
                <a:spcPts val="3200"/>
              </a:lnSpc>
            </a:pPr>
            <a:r>
              <a:rPr lang="en-US" altLang="zh-CN" sz="2400" dirty="0">
                <a:solidFill>
                  <a:srgbClr val="FF0000"/>
                </a:solidFill>
              </a:rPr>
              <a:t>3</a:t>
            </a:r>
            <a:r>
              <a:rPr lang="zh-CN" altLang="en-US" sz="2400" dirty="0">
                <a:solidFill>
                  <a:srgbClr val="FF0000"/>
                </a:solidFill>
              </a:rPr>
              <a:t>、考生签到表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>
                <a:solidFill>
                  <a:srgbClr val="FF0000"/>
                </a:solidFill>
              </a:rPr>
              <a:t>张（</a:t>
            </a:r>
            <a:r>
              <a:rPr lang="zh-CN" altLang="en-US" sz="2400" dirty="0">
                <a:solidFill>
                  <a:srgbClr val="FF0000"/>
                </a:solidFill>
                <a:sym typeface="+mn-ea"/>
              </a:rPr>
              <a:t>彩色</a:t>
            </a:r>
            <a:r>
              <a:rPr lang="zh-CN" altLang="en-US" sz="2400" dirty="0">
                <a:solidFill>
                  <a:srgbClr val="FF0000"/>
                </a:solidFill>
              </a:rPr>
              <a:t>）</a:t>
            </a:r>
          </a:p>
          <a:p>
            <a:pPr>
              <a:lnSpc>
                <a:spcPts val="3200"/>
              </a:lnSpc>
            </a:pPr>
            <a:r>
              <a:rPr lang="en-US" altLang="zh-CN" sz="2400" dirty="0"/>
              <a:t>4</a:t>
            </a:r>
            <a:r>
              <a:rPr lang="zh-CN" altLang="en-US" sz="2400" dirty="0"/>
              <a:t>、考生名册</a:t>
            </a:r>
            <a:r>
              <a:rPr lang="en-US" altLang="zh-CN" sz="2400" dirty="0"/>
              <a:t>1</a:t>
            </a:r>
            <a:r>
              <a:rPr lang="zh-CN" altLang="en-US" sz="2400" dirty="0"/>
              <a:t>张</a:t>
            </a:r>
          </a:p>
          <a:p>
            <a:pPr>
              <a:lnSpc>
                <a:spcPts val="3200"/>
              </a:lnSpc>
            </a:pPr>
            <a:r>
              <a:rPr lang="en-US" altLang="zh-CN" sz="2400" dirty="0"/>
              <a:t>5</a:t>
            </a:r>
            <a:r>
              <a:rPr lang="zh-CN" altLang="en-US" sz="2400" dirty="0"/>
              <a:t>、门贴</a:t>
            </a:r>
            <a:r>
              <a:rPr lang="en-US" altLang="zh-CN" sz="2400" dirty="0"/>
              <a:t>1</a:t>
            </a:r>
            <a:r>
              <a:rPr lang="zh-CN" altLang="en-US" sz="2400" dirty="0"/>
              <a:t>张；桌贴</a:t>
            </a:r>
            <a:r>
              <a:rPr lang="en-US" altLang="zh-CN" sz="2400" dirty="0"/>
              <a:t>1</a:t>
            </a:r>
            <a:r>
              <a:rPr lang="zh-CN" altLang="en-US" sz="2400" dirty="0"/>
              <a:t>份</a:t>
            </a:r>
            <a:r>
              <a:rPr lang="en-US" altLang="zh-CN" sz="2400" dirty="0"/>
              <a:t>3</a:t>
            </a:r>
            <a:r>
              <a:rPr lang="zh-CN" altLang="en-US" sz="2400" dirty="0"/>
              <a:t>张</a:t>
            </a:r>
          </a:p>
          <a:p>
            <a:pPr>
              <a:lnSpc>
                <a:spcPts val="3200"/>
              </a:lnSpc>
            </a:pPr>
            <a:r>
              <a:rPr lang="en-US" altLang="zh-CN" sz="2400" dirty="0"/>
              <a:t>6</a:t>
            </a:r>
            <a:r>
              <a:rPr lang="zh-CN" altLang="en-US" sz="2400" dirty="0"/>
              <a:t>、监考员手册</a:t>
            </a:r>
            <a:r>
              <a:rPr lang="en-US" altLang="zh-CN" sz="2400" dirty="0"/>
              <a:t>1</a:t>
            </a:r>
            <a:r>
              <a:rPr lang="zh-CN" altLang="en-US" sz="2400" dirty="0"/>
              <a:t>本、特别提示（半页）</a:t>
            </a:r>
            <a:r>
              <a:rPr lang="en-US" altLang="zh-CN" sz="2400" dirty="0"/>
              <a:t>1</a:t>
            </a:r>
            <a:r>
              <a:rPr lang="zh-CN" altLang="en-US" sz="2400" dirty="0"/>
              <a:t>张</a:t>
            </a:r>
          </a:p>
          <a:p>
            <a:pPr>
              <a:lnSpc>
                <a:spcPts val="3200"/>
              </a:lnSpc>
            </a:pPr>
            <a:r>
              <a:rPr lang="en-US" altLang="zh-CN" sz="2400" dirty="0"/>
              <a:t>7</a:t>
            </a:r>
            <a:r>
              <a:rPr lang="zh-CN" altLang="en-US" sz="2400" dirty="0"/>
              <a:t>、铅笔</a:t>
            </a:r>
            <a:r>
              <a:rPr lang="en-US" altLang="zh-CN" sz="2400" dirty="0"/>
              <a:t>1</a:t>
            </a:r>
            <a:r>
              <a:rPr lang="zh-CN" altLang="en-US" sz="2400" dirty="0"/>
              <a:t>支、签字笔</a:t>
            </a:r>
            <a:r>
              <a:rPr lang="en-US" altLang="zh-CN" sz="2400" dirty="0"/>
              <a:t>1</a:t>
            </a:r>
            <a:r>
              <a:rPr lang="zh-CN" altLang="en-US" sz="2400" dirty="0"/>
              <a:t>支、橡皮</a:t>
            </a:r>
            <a:r>
              <a:rPr lang="en-US" altLang="zh-CN" sz="2400" dirty="0"/>
              <a:t>1</a:t>
            </a:r>
            <a:r>
              <a:rPr lang="zh-CN" altLang="en-US" sz="2400" dirty="0"/>
              <a:t>块、胶条</a:t>
            </a:r>
            <a:r>
              <a:rPr lang="en-US" altLang="zh-CN" sz="2400" dirty="0"/>
              <a:t>1</a:t>
            </a:r>
            <a:r>
              <a:rPr lang="zh-CN" altLang="en-US" sz="2400" dirty="0"/>
              <a:t>个</a:t>
            </a:r>
          </a:p>
          <a:p>
            <a:pPr>
              <a:lnSpc>
                <a:spcPts val="3200"/>
              </a:lnSpc>
            </a:pPr>
            <a:r>
              <a:rPr lang="en-US" altLang="zh-CN" sz="2400" dirty="0"/>
              <a:t>8</a:t>
            </a:r>
            <a:r>
              <a:rPr lang="zh-CN" altLang="en-US" sz="2400" dirty="0"/>
              <a:t>、监考证</a:t>
            </a:r>
            <a:r>
              <a:rPr lang="en-US" altLang="zh-CN" sz="2400" dirty="0"/>
              <a:t>2</a:t>
            </a:r>
            <a:r>
              <a:rPr lang="zh-CN" altLang="en-US" sz="2400" dirty="0"/>
              <a:t>个、操作要点</a:t>
            </a:r>
            <a:r>
              <a:rPr lang="en-US" altLang="zh-CN" sz="2400" dirty="0"/>
              <a:t>1</a:t>
            </a:r>
            <a:r>
              <a:rPr lang="zh-CN" altLang="en-US" sz="2400" dirty="0"/>
              <a:t>张</a:t>
            </a:r>
          </a:p>
          <a:p>
            <a:pPr>
              <a:lnSpc>
                <a:spcPts val="2800"/>
              </a:lnSpc>
            </a:pPr>
            <a:endParaRPr lang="zh-CN" altLang="en-US" sz="2000" dirty="0"/>
          </a:p>
          <a:p>
            <a:pPr>
              <a:lnSpc>
                <a:spcPts val="2800"/>
              </a:lnSpc>
            </a:pPr>
            <a:endParaRPr lang="en-US" altLang="zh-CN" sz="2000" dirty="0"/>
          </a:p>
          <a:p>
            <a:pPr>
              <a:lnSpc>
                <a:spcPts val="2800"/>
              </a:lnSpc>
            </a:pPr>
            <a:endParaRPr lang="en-US" altLang="zh-CN" sz="2000" dirty="0"/>
          </a:p>
          <a:p>
            <a:pPr>
              <a:lnSpc>
                <a:spcPts val="2800"/>
              </a:lnSpc>
            </a:pPr>
            <a:endParaRPr lang="zh-CN" altLang="en-US" sz="20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39750" y="274955"/>
            <a:ext cx="7364730" cy="958354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考务袋内材料</a:t>
            </a:r>
            <a:r>
              <a:rPr lang="en-US" altLang="zh-CN" dirty="0">
                <a:solidFill>
                  <a:schemeClr val="tx1"/>
                </a:solidFill>
                <a:effectLst/>
                <a:highlight>
                  <a:srgbClr val="FFFF00"/>
                </a:highlight>
              </a:rPr>
              <a:t>(</a:t>
            </a:r>
            <a:r>
              <a:rPr lang="zh-CN" altLang="en-US" dirty="0">
                <a:solidFill>
                  <a:schemeClr val="tx1"/>
                </a:solidFill>
                <a:effectLst/>
                <a:highlight>
                  <a:srgbClr val="FFFF00"/>
                </a:highlight>
              </a:rPr>
              <a:t>主监考领取</a:t>
            </a:r>
            <a:r>
              <a:rPr lang="en-US" altLang="zh-CN" u="sng" dirty="0">
                <a:solidFill>
                  <a:schemeClr val="tx1"/>
                </a:solidFill>
                <a:effectLst/>
                <a:highlight>
                  <a:srgbClr val="FFFF00"/>
                </a:highlight>
              </a:rPr>
              <a:t>)</a:t>
            </a:r>
            <a:endParaRPr lang="en-US" altLang="zh-CN" dirty="0"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61775" y="5085184"/>
            <a:ext cx="6120680" cy="878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zh-CN" altLang="en-US" sz="2800" dirty="0">
                <a:solidFill>
                  <a:schemeClr val="accent4"/>
                </a:solidFill>
              </a:rPr>
              <a:t>请核对考务袋内外考场信息是否一致</a:t>
            </a:r>
            <a:endParaRPr lang="en-US" altLang="zh-CN" sz="2800" dirty="0">
              <a:solidFill>
                <a:schemeClr val="accent4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zh-CN" sz="2800" dirty="0">
                <a:solidFill>
                  <a:schemeClr val="accent4"/>
                </a:solidFill>
              </a:rPr>
              <a:t>(</a:t>
            </a:r>
            <a:r>
              <a:rPr lang="zh-CN" altLang="en-US" sz="2800" dirty="0">
                <a:solidFill>
                  <a:schemeClr val="accent4"/>
                </a:solidFill>
              </a:rPr>
              <a:t>副监考无需领袋</a:t>
            </a:r>
            <a:r>
              <a:rPr lang="en-US" altLang="zh-CN" sz="2800" dirty="0">
                <a:solidFill>
                  <a:schemeClr val="accent4"/>
                </a:solidFill>
              </a:rPr>
              <a:t>)</a:t>
            </a:r>
            <a:endParaRPr lang="zh-CN" altLang="en-US" sz="28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  <a:effectLst/>
              </a:rPr>
              <a:t>四、六级考试（</a:t>
            </a:r>
            <a:r>
              <a:rPr lang="en-US" altLang="zh-CN" dirty="0">
                <a:solidFill>
                  <a:schemeClr val="tx1"/>
                </a:solidFill>
                <a:effectLst/>
              </a:rPr>
              <a:t>6月14日</a:t>
            </a:r>
            <a:r>
              <a:rPr lang="zh-CN" altLang="en-US" dirty="0">
                <a:solidFill>
                  <a:schemeClr val="tx1"/>
                </a:solidFill>
                <a:effectLst/>
              </a:rPr>
              <a:t>）</a:t>
            </a:r>
            <a:br>
              <a:rPr lang="zh-CN" altLang="en-US" dirty="0"/>
            </a:br>
            <a:br>
              <a:rPr lang="zh-CN" altLang="en-US" dirty="0"/>
            </a:br>
            <a:r>
              <a:rPr lang="zh-CN" altLang="en-US" dirty="0">
                <a:solidFill>
                  <a:schemeClr val="accent1"/>
                </a:solidFill>
                <a:effectLst/>
              </a:rPr>
              <a:t>监考流程及要点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27584" y="687815"/>
            <a:ext cx="7357566" cy="369332"/>
          </a:xfrm>
        </p:spPr>
        <p:txBody>
          <a:bodyPr>
            <a:noAutofit/>
          </a:bodyPr>
          <a:lstStyle/>
          <a:p>
            <a:r>
              <a:rPr lang="zh-CN" altLang="en-US" sz="3600" dirty="0">
                <a:solidFill>
                  <a:schemeClr val="tx1"/>
                </a:solidFill>
                <a:effectLst/>
              </a:rPr>
              <a:t>考试时间：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黑体" panose="02010609060101010101" pitchFamily="49" charset="-122"/>
                <a:cs typeface="+mn-cs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黑体" panose="02010609060101010101" pitchFamily="49" charset="-122"/>
                <a:cs typeface="+mn-cs"/>
              </a:rPr>
              <a:t>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黑体" panose="02010609060101010101" pitchFamily="49" charset="-122"/>
                <a:cs typeface="+mn-cs"/>
              </a:rPr>
              <a:t>14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Sans Unicode"/>
                <a:ea typeface="黑体" panose="02010609060101010101" pitchFamily="49" charset="-122"/>
                <a:cs typeface="+mn-cs"/>
              </a:rPr>
              <a:t>日（周六）</a:t>
            </a:r>
            <a:b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64646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黑体" panose="02010609060101010101" pitchFamily="49" charset="-122"/>
                <a:cs typeface="+mn-cs"/>
              </a:rPr>
            </a:br>
            <a:endParaRPr lang="zh-CN" altLang="en-US" sz="3600" dirty="0"/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9038827"/>
              </p:ext>
            </p:extLst>
          </p:nvPr>
        </p:nvGraphicFramePr>
        <p:xfrm>
          <a:off x="899592" y="1115685"/>
          <a:ext cx="7213550" cy="4626630"/>
        </p:xfrm>
        <a:graphic>
          <a:graphicData uri="http://schemas.openxmlformats.org/drawingml/2006/table">
            <a:tbl>
              <a:tblPr/>
              <a:tblGrid>
                <a:gridCol w="1184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4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133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级别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语言类别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时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</a:rPr>
                        <a:t>  </a:t>
                      </a:r>
                      <a:r>
                        <a:rPr lang="zh-CN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间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内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黑体" panose="02010609060101010101" pitchFamily="49" charset="-122"/>
                        </a:rPr>
                        <a:t>   </a:t>
                      </a:r>
                      <a:r>
                        <a:rPr lang="zh-CN" sz="2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容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622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四级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英语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 8:30— 9:00</a:t>
                      </a:r>
                      <a:endParaRPr lang="en-US" altLang="en-US" sz="2400" b="1" dirty="0">
                        <a:solidFill>
                          <a:srgbClr val="FF0000"/>
                        </a:solidFill>
                        <a:latin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考生入场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47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 9:00—11:20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考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    </a:t>
                      </a: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试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87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日语、法语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 8:30— 9:00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考生入场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35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 9:00—11:10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考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    </a:t>
                      </a: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试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082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六级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英语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14:30—15:00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考生入场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58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15:00—17:25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考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    </a:t>
                      </a: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试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848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日语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14:30—15:00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考生入场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101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cap="flat"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15:00—17:10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考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黑体" panose="02010609060101010101" pitchFamily="49" charset="-122"/>
                        </a:rPr>
                        <a:t>    </a:t>
                      </a:r>
                      <a:r>
                        <a:rPr lang="zh-CN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试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923928" y="5985519"/>
            <a:ext cx="4261966" cy="40011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r"/>
            <a:r>
              <a:rPr lang="en-US" altLang="zh-CN" sz="2000" u="sng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9</a:t>
            </a:r>
            <a:r>
              <a:rPr lang="zh-CN" altLang="en-US" sz="2000" u="sng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：</a:t>
            </a:r>
            <a:r>
              <a:rPr lang="en-US" altLang="zh-CN" sz="2000" u="sng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00</a:t>
            </a:r>
            <a:r>
              <a:rPr lang="zh-CN" altLang="en-US" sz="2000" u="sng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、</a:t>
            </a:r>
            <a:r>
              <a:rPr lang="en-US" altLang="zh-CN" sz="2000" u="sng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15</a:t>
            </a:r>
            <a:r>
              <a:rPr lang="zh-CN" altLang="en-US" sz="2000" u="sng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：</a:t>
            </a:r>
            <a:r>
              <a:rPr lang="en-US" altLang="zh-CN" sz="2000" u="sng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00</a:t>
            </a:r>
            <a:r>
              <a:rPr lang="zh-CN" altLang="en-US" sz="2000" u="sng" dirty="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后禁止迟到考生入场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714202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监考人员：手机关机，放指定位置</a:t>
            </a:r>
            <a:br>
              <a:rPr lang="en-US" altLang="zh-CN" dirty="0">
                <a:solidFill>
                  <a:schemeClr val="tx1"/>
                </a:solidFill>
                <a:effectLst/>
              </a:rPr>
            </a:br>
            <a:r>
              <a:rPr lang="zh-CN" altLang="en-US" dirty="0">
                <a:solidFill>
                  <a:schemeClr val="tx1"/>
                </a:solidFill>
                <a:effectLst/>
              </a:rPr>
              <a:t>考场内严禁携带、查看、使用手机</a:t>
            </a:r>
          </a:p>
        </p:txBody>
      </p:sp>
      <p:pic>
        <p:nvPicPr>
          <p:cNvPr id="4" name="图片 6" descr="2314365_111557038203_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7"/>
          <a:stretch>
            <a:fillRect/>
          </a:stretch>
        </p:blipFill>
        <p:spPr bwMode="auto">
          <a:xfrm>
            <a:off x="3347864" y="2213154"/>
            <a:ext cx="5111998" cy="4644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4721431"/>
          </a:xfrm>
        </p:spPr>
        <p:txBody>
          <a:bodyPr vert="horz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时间：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</a:rPr>
              <a:t>7:40/13:40</a:t>
            </a:r>
            <a:r>
              <a:rPr lang="zh-CN" alt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（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</a:rPr>
              <a:t>请直接到各考场布置，无需考务组签到</a:t>
            </a:r>
            <a:r>
              <a:rPr lang="zh-CN" alt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）</a:t>
            </a:r>
            <a:endParaRPr lang="en-US" altLang="zh-CN" sz="2800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/>
              <a:t>要求：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粘贴门贴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在黑板上书写</a:t>
            </a:r>
            <a:r>
              <a:rPr lang="zh-CN" altLang="en-US" sz="2400" dirty="0">
                <a:solidFill>
                  <a:schemeClr val="accent3">
                    <a:lumMod val="75000"/>
                  </a:schemeClr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特别提示</a:t>
            </a:r>
            <a:r>
              <a:rPr lang="zh-CN" altLang="en-US" sz="2400" dirty="0"/>
              <a:t>及</a:t>
            </a:r>
            <a:r>
              <a:rPr lang="zh-CN" altLang="en-US" sz="2400" dirty="0">
                <a:solidFill>
                  <a:schemeClr val="accent3">
                    <a:lumMod val="75000"/>
                  </a:schemeClr>
                </a:solidFill>
              </a:rPr>
              <a:t>座位安排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贴座位号</a:t>
            </a:r>
            <a:r>
              <a:rPr lang="en-US" altLang="zh-CN" sz="2400" dirty="0">
                <a:solidFill>
                  <a:schemeClr val="accent3">
                    <a:lumMod val="75000"/>
                  </a:schemeClr>
                </a:solidFill>
              </a:rPr>
              <a:t>(</a:t>
            </a:r>
            <a:r>
              <a:rPr lang="zh-CN" altLang="en-US" sz="2400" dirty="0">
                <a:solidFill>
                  <a:schemeClr val="accent3">
                    <a:lumMod val="75000"/>
                  </a:schemeClr>
                </a:solidFill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桌贴</a:t>
            </a:r>
            <a:r>
              <a:rPr lang="en-US" altLang="zh-CN" sz="2400" dirty="0">
                <a:solidFill>
                  <a:schemeClr val="accent3">
                    <a:lumMod val="75000"/>
                  </a:schemeClr>
                </a:solidFill>
              </a:rPr>
              <a:t>)</a:t>
            </a:r>
            <a:endParaRPr lang="zh-CN" altLang="en-US" sz="2400" dirty="0">
              <a:solidFill>
                <a:schemeClr val="accent3">
                  <a:lumMod val="75000"/>
                </a:schemeClr>
              </a:solidFill>
            </a:endParaRP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打开屏蔽仪</a:t>
            </a:r>
            <a:endParaRPr lang="en-US" altLang="zh-CN" sz="2400" dirty="0"/>
          </a:p>
          <a:p>
            <a:pPr marL="880110" lvl="1" indent="-514350">
              <a:lnSpc>
                <a:spcPct val="150000"/>
              </a:lnSpc>
              <a:buNone/>
            </a:pPr>
            <a:r>
              <a:rPr lang="zh-CN" altLang="en-US" sz="2400" dirty="0">
                <a:sym typeface="+mn-ea"/>
              </a:rPr>
              <a:t>阜成路考场：教三楼、教二楼</a:t>
            </a:r>
          </a:p>
          <a:p>
            <a:pPr marL="880110" lvl="1" indent="-514350">
              <a:lnSpc>
                <a:spcPct val="150000"/>
              </a:lnSpc>
              <a:buNone/>
            </a:pPr>
            <a:r>
              <a:rPr lang="zh-CN" altLang="en-US" sz="2400" dirty="0"/>
              <a:t>良乡考场：</a:t>
            </a:r>
            <a:r>
              <a:rPr lang="zh-CN" altLang="en-US" sz="2400" dirty="0">
                <a:sym typeface="+mn-ea"/>
              </a:rPr>
              <a:t>工二楼、</a:t>
            </a:r>
            <a:r>
              <a:rPr lang="zh-CN" altLang="en-US" sz="2400" dirty="0"/>
              <a:t>文二楼、文三楼、法学楼、文体馆</a:t>
            </a:r>
            <a:endParaRPr lang="en-US" altLang="zh-CN" dirty="0"/>
          </a:p>
          <a:p>
            <a:pPr marL="880110" lvl="1" indent="-514350">
              <a:lnSpc>
                <a:spcPct val="150000"/>
              </a:lnSpc>
              <a:buNone/>
            </a:pP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39751" y="274955"/>
            <a:ext cx="5976466" cy="993805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第一步：布置考场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637980"/>
            <a:ext cx="8229600" cy="2880216"/>
          </a:xfrm>
        </p:spPr>
        <p:txBody>
          <a:bodyPr vert="horz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主、副监考两人必须一起到场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核对：语种、级别、份数、密封完整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佩带监考牌，两人共同签字、带着试卷返回考场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01690" y="260648"/>
            <a:ext cx="6841068" cy="1143000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第二步：领取试卷并签到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455"/>
            <a:ext cx="8229600" cy="5069205"/>
          </a:xfrm>
        </p:spPr>
        <p:txBody>
          <a:bodyPr vert="horz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u="sng" dirty="0">
                <a:solidFill>
                  <a:srgbClr val="FF0000"/>
                </a:solidFill>
              </a:rPr>
              <a:t>8:00</a:t>
            </a:r>
            <a:r>
              <a:rPr lang="zh-CN" altLang="en-US" dirty="0">
                <a:solidFill>
                  <a:srgbClr val="FF0000"/>
                </a:solidFill>
              </a:rPr>
              <a:t>（主副监考务必同时准时到）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考试语言级别：外语四级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考务组地点：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600" b="1" dirty="0">
                <a:solidFill>
                  <a:schemeClr val="tx1"/>
                </a:solidFill>
                <a:highlight>
                  <a:srgbClr val="FFFF00"/>
                </a:highlight>
              </a:rPr>
              <a:t>阜成路：</a:t>
            </a:r>
            <a:r>
              <a:rPr lang="zh-CN" altLang="en-US" sz="2600" b="1" dirty="0">
                <a:highlight>
                  <a:srgbClr val="FFFF00"/>
                </a:highlight>
              </a:rPr>
              <a:t> 教三楼</a:t>
            </a:r>
            <a:r>
              <a:rPr lang="en-US" altLang="zh-CN" sz="2600" b="1" dirty="0">
                <a:highlight>
                  <a:srgbClr val="FFFF00"/>
                </a:highlight>
              </a:rPr>
              <a:t>311</a:t>
            </a:r>
            <a:r>
              <a:rPr lang="zh-CN" altLang="en-US" sz="2600" b="1" dirty="0">
                <a:highlight>
                  <a:srgbClr val="FFFF00"/>
                </a:highlight>
              </a:rPr>
              <a:t>（</a:t>
            </a:r>
            <a:r>
              <a:rPr lang="en-US" altLang="zh-CN" sz="2600" b="1" dirty="0">
                <a:highlight>
                  <a:srgbClr val="FFFF00"/>
                </a:highlight>
              </a:rPr>
              <a:t>1-13</a:t>
            </a:r>
            <a:r>
              <a:rPr lang="zh-CN" altLang="en-US" sz="2600" b="1" dirty="0">
                <a:highlight>
                  <a:srgbClr val="FFFF00"/>
                </a:highlight>
              </a:rPr>
              <a:t>考场）</a:t>
            </a:r>
            <a:endParaRPr lang="en-US" altLang="zh-CN" sz="2600" b="1" dirty="0">
              <a:highlight>
                <a:srgbClr val="FFFF00"/>
              </a:highlight>
            </a:endParaRP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600" b="1" dirty="0">
                <a:solidFill>
                  <a:schemeClr val="tx1"/>
                </a:solidFill>
                <a:highlight>
                  <a:srgbClr val="FFFF00"/>
                </a:highlight>
              </a:rPr>
              <a:t>良乡：</a:t>
            </a:r>
            <a:r>
              <a:rPr lang="zh-CN" altLang="en-US" sz="2600" b="1" dirty="0">
                <a:solidFill>
                  <a:schemeClr val="tx2"/>
                </a:solidFill>
                <a:highlight>
                  <a:srgbClr val="FFFF00"/>
                </a:highlight>
              </a:rPr>
              <a:t>    </a:t>
            </a:r>
            <a:r>
              <a:rPr lang="zh-CN" altLang="en-US" sz="2600" b="1" dirty="0">
                <a:solidFill>
                  <a:schemeClr val="tx1"/>
                </a:solidFill>
                <a:highlight>
                  <a:srgbClr val="FFFF00"/>
                </a:highlight>
              </a:rPr>
              <a:t>法学楼</a:t>
            </a:r>
            <a:r>
              <a:rPr lang="en-US" altLang="zh-CN" sz="2600" b="1" dirty="0">
                <a:solidFill>
                  <a:schemeClr val="tx1"/>
                </a:solidFill>
                <a:highlight>
                  <a:srgbClr val="FFFF00"/>
                </a:highlight>
              </a:rPr>
              <a:t>103</a:t>
            </a:r>
            <a:r>
              <a:rPr lang="zh-CN" altLang="en-US" sz="2600" b="1" dirty="0">
                <a:solidFill>
                  <a:schemeClr val="tx1"/>
                </a:solidFill>
                <a:highlight>
                  <a:srgbClr val="FFFF00"/>
                </a:highlight>
              </a:rPr>
              <a:t>（</a:t>
            </a:r>
            <a:r>
              <a:rPr lang="en-US" altLang="zh-CN" sz="2600" b="1" dirty="0">
                <a:solidFill>
                  <a:schemeClr val="tx1"/>
                </a:solidFill>
                <a:highlight>
                  <a:srgbClr val="FFFF00"/>
                </a:highlight>
              </a:rPr>
              <a:t>1-34</a:t>
            </a:r>
            <a:r>
              <a:rPr lang="zh-CN" altLang="en-US" sz="2600" b="1" dirty="0">
                <a:solidFill>
                  <a:schemeClr val="tx1"/>
                </a:solidFill>
                <a:highlight>
                  <a:srgbClr val="FFFF00"/>
                </a:highlight>
              </a:rPr>
              <a:t>考场）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2600" b="1" dirty="0">
                <a:solidFill>
                  <a:schemeClr val="tx1"/>
                </a:solidFill>
                <a:sym typeface="+mn-ea"/>
              </a:rPr>
              <a:t>     </a:t>
            </a:r>
            <a:r>
              <a:rPr lang="en-US" altLang="zh-CN" sz="2600" b="1" dirty="0">
                <a:solidFill>
                  <a:schemeClr val="tx1"/>
                </a:solidFill>
                <a:highlight>
                  <a:srgbClr val="FFFF00"/>
                </a:highlight>
                <a:sym typeface="+mn-ea"/>
              </a:rPr>
              <a:t>             </a:t>
            </a:r>
            <a:r>
              <a:rPr lang="zh-CN" altLang="en-US" sz="2600" b="1" dirty="0">
                <a:solidFill>
                  <a:schemeClr val="tx1"/>
                </a:solidFill>
                <a:highlight>
                  <a:srgbClr val="FFFF00"/>
                </a:highlight>
                <a:sym typeface="+mn-ea"/>
              </a:rPr>
              <a:t>法学楼</a:t>
            </a:r>
            <a:r>
              <a:rPr lang="en-US" altLang="zh-CN" sz="2600" b="1" dirty="0">
                <a:solidFill>
                  <a:schemeClr val="tx1"/>
                </a:solidFill>
                <a:highlight>
                  <a:srgbClr val="FFFF00"/>
                </a:highlight>
                <a:sym typeface="+mn-ea"/>
              </a:rPr>
              <a:t>104</a:t>
            </a:r>
            <a:r>
              <a:rPr lang="zh-CN" altLang="en-US" sz="2600" b="1" dirty="0">
                <a:solidFill>
                  <a:schemeClr val="tx1"/>
                </a:solidFill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 sz="2600" b="1" dirty="0">
                <a:solidFill>
                  <a:schemeClr val="tx1"/>
                </a:solidFill>
                <a:highlight>
                  <a:srgbClr val="FFFF00"/>
                </a:highlight>
                <a:sym typeface="+mn-ea"/>
              </a:rPr>
              <a:t>35-68</a:t>
            </a:r>
            <a:r>
              <a:rPr lang="zh-CN" altLang="en-US" sz="2600" b="1" dirty="0">
                <a:solidFill>
                  <a:schemeClr val="tx1"/>
                </a:solidFill>
                <a:highlight>
                  <a:srgbClr val="FFFF00"/>
                </a:highlight>
                <a:sym typeface="+mn-ea"/>
              </a:rPr>
              <a:t>考场）</a:t>
            </a:r>
            <a:endParaRPr lang="en-US" altLang="zh-CN" sz="2600" b="1" dirty="0">
              <a:solidFill>
                <a:schemeClr val="tx2"/>
              </a:solidFill>
              <a:highlight>
                <a:srgbClr val="FFFF00"/>
              </a:highlight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2400" b="1" dirty="0">
                <a:solidFill>
                  <a:schemeClr val="tx2"/>
                </a:solidFill>
                <a:highlight>
                  <a:srgbClr val="FFFF00"/>
                </a:highlight>
              </a:rPr>
              <a:t>               </a:t>
            </a:r>
            <a:r>
              <a:rPr lang="en-US" altLang="zh-CN" sz="2400" b="1" dirty="0">
                <a:solidFill>
                  <a:schemeClr val="tx2"/>
                </a:solidFill>
              </a:rPr>
              <a:t>            </a:t>
            </a:r>
            <a:endParaRPr lang="zh-CN" altLang="en-US" sz="2400" b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338455"/>
            <a:ext cx="5898515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第二步：四级领取试卷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308100"/>
            <a:ext cx="8481060" cy="5377180"/>
          </a:xfrm>
        </p:spPr>
        <p:txBody>
          <a:bodyPr vert="horz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u="sng" dirty="0">
                <a:solidFill>
                  <a:srgbClr val="FF0000"/>
                </a:solidFill>
              </a:rPr>
              <a:t>14:00</a:t>
            </a:r>
            <a:r>
              <a:rPr lang="zh-CN" altLang="en-US" dirty="0">
                <a:solidFill>
                  <a:srgbClr val="FF0000"/>
                </a:solidFill>
              </a:rPr>
              <a:t>（主副监考务必同时准时到）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考试语言级别：外语六级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考务组地点：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阜成路： 教三楼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311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1-63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考场）</a:t>
            </a:r>
            <a:endParaRPr lang="en-US" altLang="zh-CN" sz="2600" b="1" dirty="0">
              <a:highlight>
                <a:srgbClr val="FFFF00"/>
              </a:highlight>
            </a:endParaRP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良乡：</a:t>
            </a:r>
            <a:r>
              <a:rPr lang="zh-CN" altLang="en-US" sz="2600" b="1" dirty="0">
                <a:solidFill>
                  <a:schemeClr val="tx2"/>
                </a:solidFill>
                <a:highlight>
                  <a:srgbClr val="FFFF00"/>
                </a:highlight>
                <a:sym typeface="+mn-ea"/>
              </a:rPr>
              <a:t> </a:t>
            </a:r>
            <a:r>
              <a:rPr lang="en-US" altLang="zh-CN" sz="2600" b="1" dirty="0">
                <a:solidFill>
                  <a:schemeClr val="tx2"/>
                </a:solidFill>
                <a:highlight>
                  <a:srgbClr val="FFFF00"/>
                </a:highlight>
                <a:sym typeface="+mn-ea"/>
              </a:rPr>
              <a:t>   </a:t>
            </a:r>
            <a:r>
              <a:rPr lang="zh-CN" sz="2600" b="1" dirty="0">
                <a:highlight>
                  <a:srgbClr val="FFFF00"/>
                </a:highlight>
                <a:sym typeface="+mn-ea"/>
              </a:rPr>
              <a:t>文体馆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201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1-31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考场）</a:t>
            </a:r>
            <a:endParaRPr lang="en-US" altLang="zh-CN" sz="2600" b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2600" b="1" dirty="0">
                <a:sym typeface="+mn-ea"/>
              </a:rPr>
              <a:t>     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             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法学楼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103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32-79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考场）</a:t>
            </a:r>
            <a:endParaRPr lang="zh-CN" altLang="en-US" sz="2600" b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2600" b="1" dirty="0">
                <a:sym typeface="+mn-ea"/>
              </a:rPr>
              <a:t>     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             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法学楼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104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（</a:t>
            </a:r>
            <a:r>
              <a:rPr lang="en-US" altLang="zh-CN" sz="2600" b="1" dirty="0">
                <a:highlight>
                  <a:srgbClr val="FFFF00"/>
                </a:highlight>
                <a:sym typeface="+mn-ea"/>
              </a:rPr>
              <a:t>80-126</a:t>
            </a:r>
            <a:r>
              <a:rPr lang="zh-CN" altLang="en-US" sz="2600" b="1" dirty="0">
                <a:highlight>
                  <a:srgbClr val="FFFF00"/>
                </a:highlight>
                <a:sym typeface="+mn-ea"/>
              </a:rPr>
              <a:t>考场）</a:t>
            </a:r>
            <a:endParaRPr lang="zh-CN" altLang="en-US" sz="3250" b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3250" b="1" dirty="0">
              <a:solidFill>
                <a:schemeClr val="tx2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638"/>
            <a:ext cx="822960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第二步：六级领取试卷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268730"/>
            <a:ext cx="8219256" cy="4526280"/>
          </a:xfrm>
        </p:spPr>
        <p:txBody>
          <a:bodyPr>
            <a:normAutofit fontScale="97500"/>
          </a:bodyPr>
          <a:lstStyle/>
          <a:p>
            <a:pPr algn="l">
              <a:lnSpc>
                <a:spcPct val="150000"/>
              </a:lnSpc>
            </a:pPr>
            <a:r>
              <a:rPr lang="zh-CN" altLang="en-US" sz="2595" dirty="0"/>
              <a:t>时  间：</a:t>
            </a:r>
            <a:r>
              <a:rPr lang="zh-CN" altLang="en-US" sz="2595" u="sng" dirty="0">
                <a:solidFill>
                  <a:srgbClr val="FF0000"/>
                </a:solidFill>
              </a:rPr>
              <a:t>8:30/14</a:t>
            </a:r>
            <a:r>
              <a:rPr lang="en-US" altLang="zh-CN" sz="2595" u="sng" dirty="0">
                <a:solidFill>
                  <a:srgbClr val="FF0000"/>
                </a:solidFill>
              </a:rPr>
              <a:t>:</a:t>
            </a:r>
            <a:r>
              <a:rPr lang="zh-CN" altLang="en-US" sz="2595" u="sng" dirty="0">
                <a:solidFill>
                  <a:srgbClr val="FF0000"/>
                </a:solidFill>
              </a:rPr>
              <a:t>30</a:t>
            </a:r>
            <a:r>
              <a:rPr lang="zh-CN" altLang="en-US" sz="2595" dirty="0">
                <a:solidFill>
                  <a:srgbClr val="FF0000"/>
                </a:solidFill>
              </a:rPr>
              <a:t>(铃声)</a:t>
            </a:r>
            <a:endParaRPr lang="zh-CN" altLang="en-US" sz="2595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595" dirty="0"/>
              <a:t>副监考：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sz="2595" dirty="0">
                <a:highlight>
                  <a:srgbClr val="FFFF00"/>
                </a:highlight>
              </a:rPr>
              <a:t>严查两证：</a:t>
            </a:r>
            <a:endParaRPr lang="en-US" altLang="zh-CN" sz="2595" dirty="0">
              <a:highlight>
                <a:srgbClr val="FFFF00"/>
              </a:highlight>
            </a:endParaRP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sz="2595" dirty="0">
                <a:highlight>
                  <a:srgbClr val="FFFF00"/>
                </a:highlight>
              </a:rPr>
              <a:t>准考证和考生</a:t>
            </a:r>
            <a:r>
              <a:rPr lang="zh-CN" altLang="zh-CN" sz="2600" dirty="0">
                <a:highlight>
                  <a:srgbClr val="FFFF00"/>
                </a:highlight>
              </a:rPr>
              <a:t>本人照片清晰的有效身份证件原件</a:t>
            </a:r>
            <a:r>
              <a:rPr lang="zh-CN" altLang="en-US" sz="2600" dirty="0">
                <a:highlight>
                  <a:srgbClr val="FFFF00"/>
                </a:highlight>
              </a:rPr>
              <a:t>（</a:t>
            </a:r>
            <a:r>
              <a:rPr lang="zh-CN" altLang="zh-CN" sz="2600" dirty="0">
                <a:highlight>
                  <a:srgbClr val="FFFF00"/>
                </a:highlight>
              </a:rPr>
              <a:t>身份证或学生证或校园一卡通</a:t>
            </a:r>
            <a:r>
              <a:rPr lang="zh-CN" altLang="en-US" sz="2600" dirty="0">
                <a:highlight>
                  <a:srgbClr val="FFFF00"/>
                </a:highlight>
              </a:rPr>
              <a:t>），</a:t>
            </a:r>
            <a:r>
              <a:rPr lang="zh-CN" altLang="en-US" sz="2600" dirty="0"/>
              <a:t>请考</a:t>
            </a:r>
            <a:r>
              <a:rPr lang="zh-CN" altLang="en-US" sz="2595" dirty="0"/>
              <a:t>生在</a:t>
            </a:r>
            <a:r>
              <a:rPr lang="zh-CN" altLang="en-US" sz="2595" dirty="0">
                <a:solidFill>
                  <a:srgbClr val="FF0000"/>
                </a:solidFill>
              </a:rPr>
              <a:t>签到表</a:t>
            </a:r>
            <a:r>
              <a:rPr lang="zh-CN" altLang="en-US" sz="2595" dirty="0"/>
              <a:t>上签字。</a:t>
            </a:r>
            <a:endParaRPr lang="en-US" altLang="zh-CN" sz="2595" dirty="0"/>
          </a:p>
          <a:p>
            <a:pPr marL="365760" lvl="1" indent="0">
              <a:lnSpc>
                <a:spcPct val="150000"/>
              </a:lnSpc>
              <a:buNone/>
            </a:pPr>
            <a:endParaRPr lang="zh-CN" alt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955"/>
            <a:ext cx="5918200" cy="993775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第三步：考生入场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12633"/>
          </a:xfrm>
        </p:spPr>
        <p:txBody>
          <a:bodyPr>
            <a:normAutofit fontScale="950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  间：</a:t>
            </a:r>
            <a:r>
              <a:rPr lang="en-US" altLang="zh-CN" u="sng" dirty="0">
                <a:solidFill>
                  <a:srgbClr val="FF0000"/>
                </a:solidFill>
              </a:rPr>
              <a:t>8:30/14:30</a:t>
            </a:r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铃声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主监考：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100" dirty="0"/>
              <a:t>请考生在</a:t>
            </a:r>
            <a:r>
              <a:rPr lang="zh-CN" altLang="en-US" sz="2100" dirty="0">
                <a:solidFill>
                  <a:srgbClr val="FF0000"/>
                </a:solidFill>
              </a:rPr>
              <a:t>座位表</a:t>
            </a:r>
            <a:r>
              <a:rPr lang="zh-CN" altLang="en-US" sz="2100" dirty="0"/>
              <a:t>照片右侧签字（带照片）；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100" dirty="0"/>
              <a:t>指引考生入座、告知考生将个人物品存放在考场黑板下区域；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100" dirty="0"/>
              <a:t>要求考生带耳机</a:t>
            </a:r>
            <a:r>
              <a:rPr lang="zh-CN" altLang="en-US" sz="2100" dirty="0">
                <a:solidFill>
                  <a:srgbClr val="FF0000"/>
                </a:solidFill>
              </a:rPr>
              <a:t>试听（如有音量不合适等问题，向考务组汇报，不得擅自操作多媒体平台调整）；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100" dirty="0">
                <a:solidFill>
                  <a:srgbClr val="FF0000"/>
                </a:solidFill>
              </a:rPr>
              <a:t>非听力考试时间，禁止考生带耳机，否则算违规处理；</a:t>
            </a:r>
            <a:endParaRPr lang="en-US" altLang="zh-CN" sz="2100" dirty="0">
              <a:solidFill>
                <a:srgbClr val="FF0000"/>
              </a:solidFill>
            </a:endParaRP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100" dirty="0"/>
              <a:t>提醒考生考前去洗手间，考试中间不允许离场（如有特殊情况，由流动监考汇报考务组处理）；</a:t>
            </a:r>
            <a:endParaRPr lang="en-US" altLang="zh-CN" sz="2100" dirty="0"/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dirty="0"/>
              <a:t>保护试卷。</a:t>
            </a:r>
          </a:p>
          <a:p>
            <a:pPr marL="365760" lvl="1" indent="0">
              <a:lnSpc>
                <a:spcPct val="150000"/>
              </a:lnSpc>
              <a:buNone/>
            </a:pPr>
            <a:endParaRPr lang="en-US" altLang="zh-CN" sz="2100" dirty="0"/>
          </a:p>
          <a:p>
            <a:pPr marL="365760" lvl="1" indent="0">
              <a:lnSpc>
                <a:spcPct val="150000"/>
              </a:lnSpc>
              <a:buNone/>
            </a:pPr>
            <a:endParaRPr lang="en-US" altLang="zh-CN" sz="2400" dirty="0"/>
          </a:p>
          <a:p>
            <a:pPr>
              <a:lnSpc>
                <a:spcPct val="150000"/>
              </a:lnSpc>
            </a:pPr>
            <a:endParaRPr lang="zh-CN" altLang="en-US" sz="24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955"/>
            <a:ext cx="592328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第三步：考生入场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360" y="1268603"/>
            <a:ext cx="8065135" cy="4525963"/>
          </a:xfrm>
        </p:spPr>
        <p:txBody>
          <a:bodyPr vert="horz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u="sng" dirty="0">
                <a:solidFill>
                  <a:srgbClr val="FF0000"/>
                </a:solidFill>
              </a:rPr>
              <a:t>9:00/15:00</a:t>
            </a:r>
            <a:r>
              <a:rPr lang="en-US" altLang="zh-CN" dirty="0"/>
              <a:t>(</a:t>
            </a:r>
            <a:r>
              <a:rPr lang="zh-CN" altLang="en-US" dirty="0"/>
              <a:t>铃声</a:t>
            </a:r>
            <a:r>
              <a:rPr lang="en-US" altLang="zh-CN" dirty="0"/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禁止迟到考生入场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副监考：</a:t>
            </a:r>
          </a:p>
          <a:p>
            <a:pPr marL="1229995" lvl="3" indent="-342900">
              <a:lnSpc>
                <a:spcPct val="150000"/>
              </a:lnSpc>
            </a:pPr>
            <a:r>
              <a:rPr lang="zh-CN" altLang="en-US" dirty="0"/>
              <a:t>展示试卷密封完好，当众启封；</a:t>
            </a:r>
          </a:p>
          <a:p>
            <a:pPr marL="1229995" lvl="3" indent="-342900">
              <a:lnSpc>
                <a:spcPct val="150000"/>
              </a:lnSpc>
            </a:pPr>
            <a:r>
              <a:rPr lang="zh-CN" altLang="en-US" dirty="0"/>
              <a:t>先检查</a:t>
            </a:r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务必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/>
              <a:t>答题卡</a:t>
            </a:r>
            <a:r>
              <a:rPr lang="en-US" altLang="zh-CN" dirty="0"/>
              <a:t>1</a:t>
            </a:r>
            <a:r>
              <a:rPr lang="zh-CN" altLang="en-US" dirty="0"/>
              <a:t>、答题卡</a:t>
            </a:r>
            <a:r>
              <a:rPr lang="en-US" altLang="zh-CN" dirty="0"/>
              <a:t>2</a:t>
            </a:r>
            <a:r>
              <a:rPr lang="zh-CN" altLang="en-US" dirty="0"/>
              <a:t>、试卷的</a:t>
            </a:r>
            <a:r>
              <a:rPr lang="zh-CN" altLang="en-US" dirty="0">
                <a:solidFill>
                  <a:srgbClr val="FF0000"/>
                </a:solidFill>
              </a:rPr>
              <a:t>份数</a:t>
            </a:r>
            <a:r>
              <a:rPr lang="en-US" altLang="zh-CN" dirty="0">
                <a:solidFill>
                  <a:srgbClr val="FF0000"/>
                </a:solidFill>
              </a:rPr>
              <a:t>(30</a:t>
            </a:r>
            <a:r>
              <a:rPr lang="zh-CN" altLang="en-US" dirty="0">
                <a:solidFill>
                  <a:srgbClr val="FF0000"/>
                </a:solidFill>
              </a:rPr>
              <a:t>份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r>
              <a:rPr lang="zh-CN" altLang="en-US" dirty="0"/>
              <a:t>、</a:t>
            </a:r>
            <a:r>
              <a:rPr lang="zh-CN" altLang="en-US" dirty="0">
                <a:solidFill>
                  <a:srgbClr val="FF0000"/>
                </a:solidFill>
              </a:rPr>
              <a:t>条形码</a:t>
            </a:r>
            <a:r>
              <a:rPr lang="zh-CN" altLang="en-US" dirty="0"/>
              <a:t>是否完整</a:t>
            </a:r>
            <a:r>
              <a:rPr lang="en-US" altLang="zh-CN" dirty="0"/>
              <a:t>/</a:t>
            </a:r>
            <a:r>
              <a:rPr lang="zh-CN" altLang="en-US" dirty="0"/>
              <a:t>多余，无误再发放答题卡</a:t>
            </a:r>
            <a:r>
              <a:rPr lang="en-US" altLang="zh-CN" dirty="0"/>
              <a:t>1</a:t>
            </a:r>
            <a:r>
              <a:rPr lang="zh-CN" altLang="en-US" dirty="0"/>
              <a:t>、答题卡</a:t>
            </a:r>
            <a:r>
              <a:rPr lang="en-US" altLang="zh-CN" dirty="0"/>
              <a:t>2</a:t>
            </a:r>
            <a:r>
              <a:rPr lang="zh-CN" altLang="en-US" dirty="0"/>
              <a:t>、试卷；</a:t>
            </a:r>
          </a:p>
          <a:p>
            <a:pPr marL="1344295" lvl="4" indent="-342900">
              <a:lnSpc>
                <a:spcPct val="150000"/>
              </a:lnSpc>
              <a:buFont typeface="Wingdings 2" panose="05020102010507070707" charset="0"/>
              <a:buChar char=""/>
            </a:pPr>
            <a:r>
              <a:rPr lang="zh-CN" altLang="en-US" sz="1900" dirty="0">
                <a:solidFill>
                  <a:schemeClr val="tx1"/>
                </a:solidFill>
              </a:rPr>
              <a:t>控制考场、维持秩序、制止提前答题。（</a:t>
            </a:r>
            <a:r>
              <a:rPr lang="zh-CN" altLang="en-US" sz="1900" b="1" dirty="0">
                <a:solidFill>
                  <a:srgbClr val="00B050"/>
                </a:solidFill>
              </a:rPr>
              <a:t>禁止考生传</a:t>
            </a:r>
            <a:r>
              <a:rPr lang="zh-CN" altLang="en-US" sz="1900" dirty="0">
                <a:solidFill>
                  <a:schemeClr val="tx1"/>
                </a:solidFill>
              </a:rPr>
              <a:t>）。</a:t>
            </a:r>
            <a:endParaRPr lang="zh-CN" altLang="en-US" dirty="0"/>
          </a:p>
          <a:p>
            <a:pPr marL="887095" lvl="3" indent="0">
              <a:lnSpc>
                <a:spcPct val="150000"/>
              </a:lnSpc>
              <a:buNone/>
            </a:pPr>
            <a:endParaRPr lang="zh-CN" altLang="en-US" i="1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955"/>
            <a:ext cx="5685155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第四步：发卷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9BC03-9CD8-E967-DEFB-BBDEBC775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53FDFA3-B18E-C599-1581-A3CC5632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" y="274955"/>
            <a:ext cx="5685155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第四步：发卷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3293AE6-6305-4B1D-ABC0-3F183E668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8" y="1268760"/>
            <a:ext cx="8136904" cy="497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21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341120"/>
            <a:ext cx="8229600" cy="5144135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sz="4180" dirty="0"/>
              <a:t>主监考</a:t>
            </a:r>
            <a:r>
              <a:rPr lang="zh-CN" altLang="en-US" sz="2400" dirty="0"/>
              <a:t>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200" dirty="0"/>
              <a:t>提醒考生先检查条形码（是否完整）、答题卡（印刷质量）</a:t>
            </a:r>
            <a:endParaRPr lang="en-US" altLang="zh-CN" sz="3200" dirty="0"/>
          </a:p>
          <a:p>
            <a:pPr marL="365760" lvl="1" indent="0">
              <a:lnSpc>
                <a:spcPct val="150000"/>
              </a:lnSpc>
              <a:buNone/>
            </a:pPr>
            <a:r>
              <a:rPr lang="en-US" altLang="zh-CN" sz="3200" dirty="0">
                <a:solidFill>
                  <a:srgbClr val="FF0000"/>
                </a:solidFill>
              </a:rPr>
              <a:t>       </a:t>
            </a:r>
            <a:r>
              <a:rPr lang="zh-CN" altLang="en-US" sz="3200" dirty="0">
                <a:solidFill>
                  <a:srgbClr val="FF0000"/>
                </a:solidFill>
              </a:rPr>
              <a:t>没有问题→指导学生揭下条形码粘贴在答题卡</a:t>
            </a:r>
            <a:r>
              <a:rPr lang="en-US" altLang="zh-CN" sz="3200" dirty="0">
                <a:solidFill>
                  <a:srgbClr val="FF0000"/>
                </a:solidFill>
              </a:rPr>
              <a:t>1</a:t>
            </a:r>
            <a:r>
              <a:rPr lang="zh-CN" altLang="en-US" sz="3200" dirty="0">
                <a:solidFill>
                  <a:srgbClr val="FF0000"/>
                </a:solidFill>
              </a:rPr>
              <a:t>，务必由学生本人粘贴</a:t>
            </a:r>
            <a:r>
              <a:rPr lang="zh-CN" altLang="en-US" sz="3200" dirty="0"/>
              <a:t>。</a:t>
            </a:r>
          </a:p>
          <a:p>
            <a:pPr marL="365760" lvl="1" indent="0">
              <a:lnSpc>
                <a:spcPct val="150000"/>
              </a:lnSpc>
              <a:buNone/>
            </a:pPr>
            <a:r>
              <a:rPr lang="zh-CN" altLang="en-US" sz="3200" dirty="0"/>
              <a:t> </a:t>
            </a:r>
            <a:r>
              <a:rPr lang="en-US" altLang="zh-CN" sz="3200" dirty="0"/>
              <a:t>    </a:t>
            </a:r>
            <a:r>
              <a:rPr lang="zh-CN" altLang="en-US" sz="3200" dirty="0"/>
              <a:t>（注意！贴之前一定检查答题卡与试卷是否有问题）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sz="3200" dirty="0"/>
              <a:t>宣读</a:t>
            </a:r>
            <a:r>
              <a:rPr lang="en-US" altLang="zh-CN" sz="3200" dirty="0"/>
              <a:t>《</a:t>
            </a:r>
            <a:r>
              <a:rPr lang="zh-CN" altLang="en-US" sz="3200" dirty="0"/>
              <a:t>考生守则</a:t>
            </a:r>
            <a:r>
              <a:rPr lang="en-US" altLang="zh-CN" sz="3200" dirty="0"/>
              <a:t>》</a:t>
            </a:r>
            <a:r>
              <a:rPr lang="zh-CN" altLang="en-US" sz="3200" dirty="0"/>
              <a:t>（见监考员手册第</a:t>
            </a:r>
            <a:r>
              <a:rPr lang="en-US" altLang="zh-CN" sz="3200" dirty="0"/>
              <a:t>6</a:t>
            </a:r>
            <a:r>
              <a:rPr lang="zh-CN" altLang="en-US" sz="3200" dirty="0"/>
              <a:t>页）</a:t>
            </a:r>
            <a:endParaRPr lang="en-US" altLang="zh-CN" sz="3200" dirty="0"/>
          </a:p>
          <a:p>
            <a:pPr marL="880110" lvl="1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sz="3200" dirty="0"/>
              <a:t>提醒考生阅读</a:t>
            </a:r>
            <a:r>
              <a:rPr lang="en-US" altLang="zh-CN" sz="3200" dirty="0">
                <a:hlinkClick r:id="rId3" action="ppaction://hlinkfile"/>
              </a:rPr>
              <a:t>《</a:t>
            </a:r>
            <a:r>
              <a:rPr lang="zh-CN" altLang="en-US" sz="3200" dirty="0">
                <a:hlinkClick r:id="rId3" action="ppaction://hlinkfile"/>
              </a:rPr>
              <a:t>敬告考生</a:t>
            </a:r>
            <a:r>
              <a:rPr lang="en-US" altLang="zh-CN" sz="3200" dirty="0">
                <a:hlinkClick r:id="rId3" action="ppaction://hlinkfile"/>
              </a:rPr>
              <a:t>》</a:t>
            </a:r>
            <a:r>
              <a:rPr lang="zh-CN" altLang="en-US" sz="3200" dirty="0"/>
              <a:t>（试题册封面）</a:t>
            </a:r>
            <a:endParaRPr lang="en-US" altLang="zh-CN" sz="3200" dirty="0"/>
          </a:p>
          <a:p>
            <a:pPr marL="880110" lvl="1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sz="3200" dirty="0"/>
              <a:t>指导考生填涂答题卡与试卷上个人信息</a:t>
            </a:r>
            <a:r>
              <a:rPr lang="zh-CN" altLang="en-US" sz="3200" dirty="0">
                <a:sym typeface="+mn-ea"/>
              </a:rPr>
              <a:t>（</a:t>
            </a:r>
            <a:r>
              <a:rPr lang="zh-CN" altLang="en-US" sz="3200" u="sng" dirty="0">
                <a:sym typeface="+mn-ea"/>
              </a:rPr>
              <a:t>用签字笔写、</a:t>
            </a:r>
            <a:r>
              <a:rPr lang="en-US" altLang="zh-CN" sz="3200" u="sng" dirty="0">
                <a:sym typeface="+mn-ea"/>
              </a:rPr>
              <a:t>2B</a:t>
            </a:r>
            <a:r>
              <a:rPr lang="zh-CN" altLang="en-US" sz="3200" u="sng" dirty="0">
                <a:sym typeface="+mn-ea"/>
              </a:rPr>
              <a:t>铅笔填涂</a:t>
            </a:r>
            <a:r>
              <a:rPr lang="zh-CN" altLang="en-US" sz="3200" dirty="0">
                <a:sym typeface="+mn-ea"/>
              </a:rPr>
              <a:t>）</a:t>
            </a:r>
            <a:endParaRPr lang="zh-CN" altLang="en-US" sz="3200" dirty="0"/>
          </a:p>
          <a:p>
            <a:pPr marL="365760" lvl="1" indent="0">
              <a:lnSpc>
                <a:spcPct val="150000"/>
              </a:lnSpc>
              <a:buFont typeface="+mj-lt"/>
              <a:buNone/>
            </a:pPr>
            <a:r>
              <a:rPr lang="en-US" altLang="zh-CN" sz="3200" dirty="0"/>
              <a:t>       </a:t>
            </a:r>
            <a:r>
              <a:rPr lang="zh-CN" altLang="en-US" sz="3200" dirty="0">
                <a:hlinkClick r:id="rId4" action="ppaction://hlinkfile"/>
              </a:rPr>
              <a:t>试题册背面</a:t>
            </a:r>
            <a:r>
              <a:rPr lang="zh-CN" altLang="en-US" sz="3200" dirty="0"/>
              <a:t>：准考证号、姓名</a:t>
            </a:r>
            <a:br>
              <a:rPr lang="en-US" altLang="zh-CN" sz="3200" dirty="0"/>
            </a:br>
            <a:r>
              <a:rPr lang="en-US" altLang="zh-CN" sz="3200" dirty="0"/>
              <a:t>       </a:t>
            </a:r>
            <a:r>
              <a:rPr lang="zh-CN" altLang="en-US" sz="3200" dirty="0">
                <a:hlinkClick r:id="rId5" action="ppaction://hlinkfile"/>
              </a:rPr>
              <a:t>答题卡</a:t>
            </a:r>
            <a:r>
              <a:rPr lang="en-US" altLang="zh-CN" sz="3200" dirty="0">
                <a:hlinkClick r:id="rId5" action="ppaction://hlinkfile"/>
              </a:rPr>
              <a:t>1</a:t>
            </a:r>
            <a:r>
              <a:rPr lang="zh-CN" altLang="en-US" sz="3200" dirty="0"/>
              <a:t>、</a:t>
            </a:r>
            <a:r>
              <a:rPr lang="zh-CN" altLang="en-US" sz="3200" dirty="0">
                <a:hlinkClick r:id="rId6" action="ppaction://hlinkfile"/>
              </a:rPr>
              <a:t>答题卡</a:t>
            </a:r>
            <a:r>
              <a:rPr lang="en-US" altLang="zh-CN" sz="3200" dirty="0">
                <a:hlinkClick r:id="rId6" action="ppaction://hlinkfile"/>
              </a:rPr>
              <a:t>2</a:t>
            </a:r>
            <a:r>
              <a:rPr lang="zh-CN" altLang="en-US" sz="3200" dirty="0"/>
              <a:t>：</a:t>
            </a:r>
            <a:r>
              <a:rPr lang="zh-CN" altLang="en-US" sz="3200" dirty="0">
                <a:sym typeface="+mn-ea"/>
              </a:rPr>
              <a:t>准考证号、姓名、学校</a:t>
            </a:r>
          </a:p>
          <a:p>
            <a:pPr marL="365760" lvl="1" indent="0">
              <a:lnSpc>
                <a:spcPct val="150000"/>
              </a:lnSpc>
              <a:buFont typeface="+mj-lt"/>
              <a:buNone/>
            </a:pPr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  <a:sym typeface="+mn-ea"/>
              </a:rPr>
              <a:t>5.</a:t>
            </a:r>
            <a:r>
              <a:rPr lang="en-US" altLang="zh-CN" sz="3200" dirty="0">
                <a:sym typeface="+mn-ea"/>
              </a:rPr>
              <a:t>    </a:t>
            </a:r>
            <a:r>
              <a:rPr lang="zh-CN" altLang="en-US" sz="3200" dirty="0"/>
              <a:t>要求考生信息填写完成后，将试题册背面向上放回桌子左上角</a:t>
            </a:r>
          </a:p>
          <a:p>
            <a:pPr marL="365760" lvl="1" indent="0">
              <a:lnSpc>
                <a:spcPct val="150000"/>
              </a:lnSpc>
              <a:buFont typeface="+mj-lt"/>
              <a:buNone/>
            </a:pPr>
            <a:r>
              <a:rPr lang="en-US" altLang="zh-CN" sz="3200" dirty="0">
                <a:solidFill>
                  <a:schemeClr val="bg2">
                    <a:lumMod val="50000"/>
                  </a:schemeClr>
                </a:solidFill>
              </a:rPr>
              <a:t>6.</a:t>
            </a:r>
            <a:r>
              <a:rPr lang="en-US" altLang="zh-CN" sz="3200" dirty="0"/>
              <a:t>    </a:t>
            </a:r>
            <a:r>
              <a:rPr lang="zh-CN" altLang="en-US" sz="3200" dirty="0"/>
              <a:t>提示考生若提前阅读试题、作答，按违规处理</a:t>
            </a:r>
            <a:endParaRPr lang="en-US" altLang="zh-CN" sz="3200" dirty="0"/>
          </a:p>
          <a:p>
            <a:pPr marL="880110" lvl="1" indent="-514350">
              <a:lnSpc>
                <a:spcPct val="150000"/>
              </a:lnSpc>
              <a:buNone/>
            </a:pPr>
            <a:r>
              <a:rPr lang="en-US" altLang="zh-CN" dirty="0"/>
              <a:t>      </a:t>
            </a:r>
            <a:endParaRPr lang="zh-CN" altLang="en-US" dirty="0"/>
          </a:p>
          <a:p>
            <a:pPr marL="365760" lvl="1" indent="0">
              <a:lnSpc>
                <a:spcPct val="150000"/>
              </a:lnSpc>
              <a:buNone/>
            </a:pPr>
            <a:endParaRPr lang="en-US" altLang="zh-CN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83260" y="274955"/>
            <a:ext cx="490601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第四步：发卷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857153" y="320984"/>
            <a:ext cx="2805806" cy="414187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试题册</a:t>
            </a:r>
            <a:b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</a:br>
            <a:endParaRPr lang="zh-CN" altLang="en-US" dirty="0"/>
          </a:p>
        </p:txBody>
      </p:sp>
      <p:pic>
        <p:nvPicPr>
          <p:cNvPr id="4" name="Picture 12" descr="C:\Users\Administrator\AppData\Roaming\Tencent\Users\58445695\QQ\WinTemp\RichOle\}VEQPR1E8W6996{3O4U3V{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31" y="3573016"/>
            <a:ext cx="208915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17"/>
          <p:cNvCxnSpPr>
            <a:cxnSpLocks noChangeShapeType="1"/>
          </p:cNvCxnSpPr>
          <p:nvPr/>
        </p:nvCxnSpPr>
        <p:spPr bwMode="auto">
          <a:xfrm>
            <a:off x="3059113" y="1484313"/>
            <a:ext cx="280828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cxnSp>
      <p:cxnSp>
        <p:nvCxnSpPr>
          <p:cNvPr id="7" name="直接连接符 19"/>
          <p:cNvCxnSpPr>
            <a:cxnSpLocks noChangeShapeType="1"/>
          </p:cNvCxnSpPr>
          <p:nvPr/>
        </p:nvCxnSpPr>
        <p:spPr bwMode="auto">
          <a:xfrm>
            <a:off x="3132138" y="1844675"/>
            <a:ext cx="2735262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cxnSp>
      <p:cxnSp>
        <p:nvCxnSpPr>
          <p:cNvPr id="8" name="直接连接符 21"/>
          <p:cNvCxnSpPr>
            <a:cxnSpLocks noChangeShapeType="1"/>
          </p:cNvCxnSpPr>
          <p:nvPr/>
        </p:nvCxnSpPr>
        <p:spPr bwMode="auto">
          <a:xfrm>
            <a:off x="3059113" y="2133600"/>
            <a:ext cx="165735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</p:cxnSp>
      <p:pic>
        <p:nvPicPr>
          <p:cNvPr id="9" name="图片 7" descr="试题册背面_201312_培训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" r="1870" b="2903"/>
          <a:stretch>
            <a:fillRect/>
          </a:stretch>
        </p:blipFill>
        <p:spPr bwMode="auto">
          <a:xfrm>
            <a:off x="1908724" y="703630"/>
            <a:ext cx="4721470" cy="5533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6"/>
          <p:cNvSpPr>
            <a:spLocks noChangeArrowheads="1"/>
          </p:cNvSpPr>
          <p:nvPr/>
        </p:nvSpPr>
        <p:spPr bwMode="auto">
          <a:xfrm>
            <a:off x="4593191" y="81331"/>
            <a:ext cx="1082675" cy="4302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背 面</a:t>
            </a: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2857153" y="2381423"/>
            <a:ext cx="2924799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u="sng" dirty="0">
                <a:solidFill>
                  <a:srgbClr val="0070C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提示考生作文作答时间为半小时，之后将立即进行听力考试</a:t>
            </a:r>
          </a:p>
        </p:txBody>
      </p:sp>
      <p:sp>
        <p:nvSpPr>
          <p:cNvPr id="12" name="线形标注 2 16"/>
          <p:cNvSpPr/>
          <p:nvPr/>
        </p:nvSpPr>
        <p:spPr bwMode="auto">
          <a:xfrm>
            <a:off x="1933876" y="4187641"/>
            <a:ext cx="3455988" cy="2017713"/>
          </a:xfrm>
          <a:prstGeom prst="borderCallout2">
            <a:avLst>
              <a:gd name="adj1" fmla="val 18750"/>
              <a:gd name="adj2" fmla="val -1278"/>
              <a:gd name="adj3" fmla="val 18750"/>
              <a:gd name="adj4" fmla="val -16667"/>
              <a:gd name="adj5" fmla="val 37315"/>
              <a:gd name="adj6" fmla="val -25602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/>
          </a:p>
        </p:txBody>
      </p:sp>
      <p:sp>
        <p:nvSpPr>
          <p:cNvPr id="13" name="线形标注 2 18"/>
          <p:cNvSpPr/>
          <p:nvPr/>
        </p:nvSpPr>
        <p:spPr bwMode="auto">
          <a:xfrm>
            <a:off x="5499864" y="4201126"/>
            <a:ext cx="973138" cy="1871663"/>
          </a:xfrm>
          <a:prstGeom prst="borderCallout2">
            <a:avLst>
              <a:gd name="adj1" fmla="val 23761"/>
              <a:gd name="adj2" fmla="val 173704"/>
              <a:gd name="adj3" fmla="val 60201"/>
              <a:gd name="adj4" fmla="val 123698"/>
              <a:gd name="adj5" fmla="val 29125"/>
              <a:gd name="adj6" fmla="val 98213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/>
          </a:p>
        </p:txBody>
      </p:sp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131319" y="4941168"/>
            <a:ext cx="1655763" cy="338554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准考证号、姓名</a:t>
            </a:r>
          </a:p>
        </p:txBody>
      </p:sp>
      <p:sp>
        <p:nvSpPr>
          <p:cNvPr id="17" name="TextBox 15"/>
          <p:cNvSpPr txBox="1">
            <a:spLocks noChangeArrowheads="1"/>
          </p:cNvSpPr>
          <p:nvPr/>
        </p:nvSpPr>
        <p:spPr bwMode="auto">
          <a:xfrm>
            <a:off x="6911975" y="3234879"/>
            <a:ext cx="18716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u="sng" dirty="0">
                <a:latin typeface="华文中宋" panose="02010600040101010101" pitchFamily="2" charset="-122"/>
                <a:ea typeface="华文中宋" panose="02010600040101010101" pitchFamily="2" charset="-122"/>
              </a:rPr>
              <a:t>条形码粘贴条样式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927459" y="487451"/>
            <a:ext cx="2160270" cy="215672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答题卡</a:t>
            </a:r>
            <a:r>
              <a:rPr lang="en-US" altLang="zh-CN" dirty="0">
                <a:solidFill>
                  <a:schemeClr val="tx1"/>
                </a:solidFill>
                <a:effectLst/>
              </a:rPr>
              <a:t>1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7" name="矩形 8"/>
          <p:cNvSpPr>
            <a:spLocks noChangeArrowheads="1"/>
          </p:cNvSpPr>
          <p:nvPr/>
        </p:nvSpPr>
        <p:spPr bwMode="auto">
          <a:xfrm rot="20333014">
            <a:off x="4181475" y="3752850"/>
            <a:ext cx="1081088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</a:p>
        </p:txBody>
      </p:sp>
      <p:pic>
        <p:nvPicPr>
          <p:cNvPr id="9" name="图片 5" descr="2013L089-大学英语4级卡1_页面_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98203"/>
            <a:ext cx="4333875" cy="5204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线形标注 2 14"/>
          <p:cNvSpPr/>
          <p:nvPr/>
        </p:nvSpPr>
        <p:spPr bwMode="auto">
          <a:xfrm>
            <a:off x="3024210" y="1410682"/>
            <a:ext cx="1223963" cy="649287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98389"/>
              <a:gd name="adj6" fmla="val 280889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rgbClr val="002060"/>
              </a:solidFill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6444208" y="1875025"/>
            <a:ext cx="1619250" cy="369888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rgbClr val="FF7C8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条形码粘贴区</a:t>
            </a:r>
          </a:p>
        </p:txBody>
      </p:sp>
      <p:sp>
        <p:nvSpPr>
          <p:cNvPr id="12" name="矩形 8"/>
          <p:cNvSpPr>
            <a:spLocks noChangeArrowheads="1"/>
          </p:cNvSpPr>
          <p:nvPr/>
        </p:nvSpPr>
        <p:spPr bwMode="auto">
          <a:xfrm>
            <a:off x="4889226" y="68653"/>
            <a:ext cx="1081088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458520" y="4259341"/>
            <a:ext cx="2699792" cy="10560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/>
              <a:t>收上来的答题卡</a:t>
            </a:r>
            <a:r>
              <a:rPr lang="en-US" altLang="zh-CN" dirty="0"/>
              <a:t>1</a:t>
            </a:r>
            <a:r>
              <a:rPr lang="zh-CN" altLang="en-US" dirty="0"/>
              <a:t>务必检查每一张是否粘贴条形码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632439" y="2644520"/>
            <a:ext cx="229532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sym typeface="+mn-ea"/>
              </a:rPr>
              <a:t>条形码粘贴错误按缺考处理，成绩将为</a:t>
            </a:r>
            <a:r>
              <a:rPr lang="en-US" altLang="zh-CN" dirty="0">
                <a:solidFill>
                  <a:srgbClr val="FF0000"/>
                </a:solidFill>
                <a:sym typeface="+mn-ea"/>
              </a:rPr>
              <a:t>0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！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816350" y="5683885"/>
            <a:ext cx="4787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0" y="5879386"/>
            <a:ext cx="8869491" cy="664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65760" lvl="1" indent="0">
              <a:lnSpc>
                <a:spcPct val="150000"/>
              </a:lnSpc>
              <a:buFont typeface="+mj-lt"/>
              <a:buNone/>
            </a:pPr>
            <a:r>
              <a:rPr lang="zh-CN" altLang="en-US" dirty="0">
                <a:highlight>
                  <a:srgbClr val="FFFF00"/>
                </a:highlight>
                <a:sym typeface="+mn-ea"/>
              </a:rPr>
              <a:t>不正确填写（涂）个人信息，错贴、不贴、毁损条形码粘贴条，将按照违规处理。</a:t>
            </a:r>
            <a:endParaRPr lang="zh-CN" altLang="en-US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endParaRPr lang="zh-CN" altLang="en-US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707904" y="462220"/>
            <a:ext cx="2098576" cy="42592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答题卡</a:t>
            </a:r>
            <a:r>
              <a:rPr lang="en-US" altLang="zh-CN" dirty="0">
                <a:solidFill>
                  <a:schemeClr val="tx1"/>
                </a:solidFill>
                <a:effectLst/>
              </a:rPr>
              <a:t>2</a:t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6" name="图片 11" descr="2013L090-大学英语4级卡2_页面_1_aft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804198"/>
            <a:ext cx="3902075" cy="5599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8"/>
          <p:cNvSpPr>
            <a:spLocks noChangeArrowheads="1"/>
          </p:cNvSpPr>
          <p:nvPr/>
        </p:nvSpPr>
        <p:spPr bwMode="auto">
          <a:xfrm>
            <a:off x="5724128" y="172631"/>
            <a:ext cx="1081087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正  面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259632" y="2712214"/>
            <a:ext cx="1967865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阅读和翻译题目在答题卡</a:t>
            </a:r>
            <a:r>
              <a:rPr lang="en-US" altLang="zh-CN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上作答</a:t>
            </a: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571500" y="3500438"/>
            <a:ext cx="18716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考生在得到监考员指令后，方可在答题卡</a:t>
            </a:r>
            <a:r>
              <a:rPr lang="en-US" altLang="zh-CN" sz="16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60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上进行作答。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 vert="horz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u="sng" dirty="0">
                <a:solidFill>
                  <a:srgbClr val="FF0000"/>
                </a:solidFill>
              </a:rPr>
              <a:t>9:10/15:10</a:t>
            </a:r>
            <a:r>
              <a:rPr lang="zh-CN" altLang="en-US" u="sng" dirty="0">
                <a:solidFill>
                  <a:srgbClr val="FF0000"/>
                </a:solidFill>
              </a:rPr>
              <a:t>（铃声）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要领：写作部分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主监考：宣布考试正式开始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提醒考生：黑色签字笔作答、</a:t>
            </a:r>
            <a:r>
              <a:rPr lang="en-US" altLang="zh-CN" dirty="0"/>
              <a:t>30</a:t>
            </a:r>
            <a:r>
              <a:rPr lang="zh-CN" altLang="en-US" dirty="0"/>
              <a:t>分钟、不得打开试题册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核验证件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highlight>
                  <a:srgbClr val="FFFF00"/>
                </a:highlight>
              </a:rPr>
              <a:t>检查考生答题卡填涂及粘贴条形码情况</a:t>
            </a:r>
            <a:r>
              <a:rPr lang="zh-CN" altLang="en-US" dirty="0">
                <a:solidFill>
                  <a:srgbClr val="FF0000"/>
                </a:solidFill>
              </a:rPr>
              <a:t>（重要）                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若发现问题，及时报流动监考员处理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监考</a:t>
            </a:r>
            <a:r>
              <a:rPr lang="en-US" altLang="zh-CN" dirty="0"/>
              <a:t>:</a:t>
            </a:r>
            <a:r>
              <a:rPr lang="zh-CN" altLang="en-US" dirty="0">
                <a:solidFill>
                  <a:srgbClr val="FF0000"/>
                </a:solidFill>
              </a:rPr>
              <a:t>一前一后</a:t>
            </a:r>
            <a:r>
              <a:rPr lang="zh-CN" altLang="en-US" dirty="0"/>
              <a:t>、监考员不得中途离开考场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39750" y="274955"/>
            <a:ext cx="5634355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第五步：考试开始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u="sng" dirty="0">
                <a:solidFill>
                  <a:srgbClr val="FF0000"/>
                </a:solidFill>
              </a:rPr>
              <a:t>9:35/15:35</a:t>
            </a:r>
            <a:r>
              <a:rPr lang="en-US" altLang="zh-CN" dirty="0"/>
              <a:t> 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dirty="0"/>
              <a:t>提醒考生</a:t>
            </a:r>
            <a:r>
              <a:rPr lang="en-US" altLang="zh-CN" dirty="0"/>
              <a:t>5</a:t>
            </a:r>
            <a:r>
              <a:rPr lang="zh-CN" altLang="en-US" dirty="0"/>
              <a:t>分钟后写作考试结束，将开始听力考试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提示</a:t>
            </a:r>
            <a:r>
              <a:rPr lang="en-US" altLang="zh-CN" dirty="0"/>
              <a:t>: </a:t>
            </a:r>
            <a:r>
              <a:rPr lang="zh-CN" altLang="en-US" dirty="0"/>
              <a:t>听力结束后，</a:t>
            </a:r>
            <a:r>
              <a:rPr lang="zh-CN" altLang="en-US" dirty="0">
                <a:solidFill>
                  <a:srgbClr val="FF0000"/>
                </a:solidFill>
              </a:rPr>
              <a:t>立即回收答题卡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</a:p>
          <a:p>
            <a:pPr>
              <a:lnSpc>
                <a:spcPct val="150000"/>
              </a:lnSpc>
            </a:pPr>
            <a:endParaRPr lang="en-US" altLang="zh-CN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u="sng" dirty="0">
                <a:solidFill>
                  <a:srgbClr val="FF0000"/>
                </a:solidFill>
              </a:rPr>
              <a:t>9:40/15：40 </a:t>
            </a:r>
            <a:r>
              <a:rPr lang="zh-CN" altLang="en-US" dirty="0"/>
              <a:t>听力考试开始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600" dirty="0">
                <a:solidFill>
                  <a:schemeClr val="tx1"/>
                </a:solidFill>
                <a:effectLst/>
              </a:rPr>
              <a:t>第六步：写作考试结束，开始听力考试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67360" y="1412875"/>
            <a:ext cx="8425120" cy="491299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四级听力：</a:t>
            </a:r>
            <a:r>
              <a:rPr lang="en-US" altLang="zh-CN" u="sng" dirty="0">
                <a:solidFill>
                  <a:srgbClr val="FF0000"/>
                </a:solidFill>
              </a:rPr>
              <a:t> 9:40 </a:t>
            </a:r>
            <a:r>
              <a:rPr lang="zh-CN" altLang="en-US" dirty="0"/>
              <a:t>（</a:t>
            </a:r>
            <a:r>
              <a:rPr lang="en-US" altLang="zh-CN" dirty="0">
                <a:solidFill>
                  <a:srgbClr val="FF0000"/>
                </a:solidFill>
              </a:rPr>
              <a:t>25</a:t>
            </a:r>
            <a:r>
              <a:rPr lang="zh-CN" altLang="en-US" dirty="0">
                <a:solidFill>
                  <a:srgbClr val="FF0000"/>
                </a:solidFill>
              </a:rPr>
              <a:t>分钟</a:t>
            </a:r>
            <a:r>
              <a:rPr lang="zh-CN" altLang="en-US" dirty="0"/>
              <a:t>）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六级听力：</a:t>
            </a:r>
            <a:r>
              <a:rPr lang="en-US" altLang="zh-CN" u="sng" dirty="0">
                <a:solidFill>
                  <a:srgbClr val="FF0000"/>
                </a:solidFill>
              </a:rPr>
              <a:t>15:40 </a:t>
            </a:r>
            <a:r>
              <a:rPr lang="zh-CN" altLang="en-US" dirty="0"/>
              <a:t>（</a:t>
            </a:r>
            <a:r>
              <a:rPr lang="en-US" altLang="zh-CN" dirty="0">
                <a:solidFill>
                  <a:srgbClr val="FF0000"/>
                </a:solidFill>
              </a:rPr>
              <a:t>30</a:t>
            </a:r>
            <a:r>
              <a:rPr lang="zh-CN" altLang="en-US" dirty="0">
                <a:solidFill>
                  <a:srgbClr val="FF0000"/>
                </a:solidFill>
              </a:rPr>
              <a:t>分钟</a:t>
            </a:r>
            <a:r>
              <a:rPr lang="zh-CN" altLang="en-US" dirty="0"/>
              <a:t>）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主监考：宣布听力考试正式开始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不得倚靠多媒体设备，避免在考场内走动；</a:t>
            </a:r>
            <a:endParaRPr lang="en-US" altLang="zh-CN" dirty="0"/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FF0000"/>
                </a:solidFill>
              </a:rPr>
              <a:t>如有音量问题联系流动监考或考务组，不得使用多媒体或键盘调整；</a:t>
            </a:r>
            <a:endParaRPr lang="en-US" altLang="zh-CN" dirty="0">
              <a:solidFill>
                <a:srgbClr val="FF0000"/>
              </a:solidFill>
            </a:endParaRP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若出现问题，请记录问题范围和时间，及时向考务组汇报。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955"/>
            <a:ext cx="643509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第六步：听力考试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455"/>
            <a:ext cx="8229600" cy="34474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>
                <a:solidFill>
                  <a:srgbClr val="FF0000"/>
                </a:solidFill>
              </a:rPr>
              <a:t>10:05/16:10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624205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 听力考试结束，</a:t>
            </a:r>
            <a:r>
              <a:rPr lang="zh-CN" altLang="en-US" dirty="0">
                <a:solidFill>
                  <a:srgbClr val="FF0000"/>
                </a:solidFill>
              </a:rPr>
              <a:t>命令</a:t>
            </a:r>
            <a:r>
              <a:rPr lang="zh-CN" altLang="en-US" dirty="0"/>
              <a:t>考生停止作答并摘下耳机；</a:t>
            </a:r>
          </a:p>
          <a:p>
            <a:pPr marL="624205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 副监考：收答题卡</a:t>
            </a:r>
            <a:r>
              <a:rPr lang="en-US" altLang="zh-CN" dirty="0"/>
              <a:t>1</a:t>
            </a:r>
            <a:r>
              <a:rPr lang="zh-CN" altLang="en-US" dirty="0"/>
              <a:t>，收卷期间考生</a:t>
            </a:r>
            <a:r>
              <a:rPr lang="zh-CN" altLang="en-US" dirty="0">
                <a:solidFill>
                  <a:srgbClr val="FF0000"/>
                </a:solidFill>
              </a:rPr>
              <a:t>不得</a:t>
            </a:r>
            <a:r>
              <a:rPr lang="zh-CN" altLang="en-US" dirty="0"/>
              <a:t>答题；</a:t>
            </a:r>
            <a:endParaRPr lang="en-US" altLang="zh-CN" dirty="0"/>
          </a:p>
          <a:p>
            <a:pPr marL="624205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良乡六级</a:t>
            </a:r>
            <a:r>
              <a:rPr lang="en-US" altLang="zh-CN" dirty="0"/>
              <a:t>67</a:t>
            </a:r>
            <a:r>
              <a:rPr lang="zh-CN" altLang="en-US" dirty="0"/>
              <a:t>、</a:t>
            </a:r>
            <a:r>
              <a:rPr lang="en-US" altLang="zh-CN" dirty="0"/>
              <a:t>78</a:t>
            </a:r>
            <a:r>
              <a:rPr lang="zh-CN" altLang="en-US" dirty="0"/>
              <a:t>考场监考老师会后留一下。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39750" y="274638"/>
            <a:ext cx="822960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第七步：收答题卡</a:t>
            </a:r>
            <a:r>
              <a:rPr lang="en-US" altLang="zh-CN" dirty="0">
                <a:solidFill>
                  <a:schemeClr val="tx1"/>
                </a:solidFill>
                <a:effectLst/>
              </a:rPr>
              <a:t>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455"/>
            <a:ext cx="8507288" cy="400113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u="sng" dirty="0">
                <a:solidFill>
                  <a:srgbClr val="FF0000"/>
                </a:solidFill>
              </a:rPr>
              <a:t>10:10/ 16:15</a:t>
            </a:r>
            <a:r>
              <a:rPr lang="en-US" altLang="zh-CN" dirty="0"/>
              <a:t>    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告知考生继续作答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主监考：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务必按顺序依次检查</a:t>
            </a:r>
            <a:r>
              <a:rPr lang="zh-CN" altLang="en-US" sz="2400" dirty="0">
                <a:solidFill>
                  <a:srgbClr val="FF0000"/>
                </a:solidFill>
              </a:rPr>
              <a:t>答题卡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/>
              <a:t>上的</a:t>
            </a:r>
            <a:r>
              <a:rPr lang="zh-CN" altLang="en-US" sz="2400" dirty="0">
                <a:solidFill>
                  <a:srgbClr val="FF0000"/>
                </a:solidFill>
              </a:rPr>
              <a:t>条形码是否粘贴完成</a:t>
            </a:r>
            <a:endParaRPr lang="en-US" altLang="zh-CN" sz="2400" dirty="0">
              <a:solidFill>
                <a:srgbClr val="FF0000"/>
              </a:solidFill>
            </a:endParaRP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>
                <a:latin typeface="黑体" panose="02010609060101010101" pitchFamily="49" charset="-122"/>
              </a:rPr>
              <a:t>填写试卷袋和答题卡袋、考场记录单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</a:rPr>
              <a:t>（记录缺考情况）</a:t>
            </a:r>
            <a:endParaRPr lang="en-US" altLang="zh-CN" sz="2400" dirty="0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marL="365760" lvl="1" indent="0">
              <a:lnSpc>
                <a:spcPct val="150000"/>
              </a:lnSpc>
              <a:buNone/>
            </a:pP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第八步：填写卷、卡袋 ，检查条形码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Administrator\AppData\Roaming\Tencent\Users\58445695\QQ\WinTemp\RichOle\KM$C`JL[Y8]%PYPU8GV1K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4713188" cy="6335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-28718" y="2420888"/>
            <a:ext cx="410527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indent="0" fontAlgn="auto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省（自治区、直辖市）名称：北京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 fontAlgn="auto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学校名称：北京工商大学</a:t>
            </a:r>
          </a:p>
          <a:p>
            <a:pPr indent="0" fontAlgn="auto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  学校代码：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11010 </a:t>
            </a:r>
          </a:p>
          <a:p>
            <a:pPr indent="0" fontAlgn="auto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  校区代码：阜成路：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；良乡：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</a:p>
          <a:p>
            <a:pPr indent="0" fontAlgn="auto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考场代码：  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001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（三位）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 fontAlgn="auto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签名</a:t>
            </a:r>
            <a:endParaRPr lang="en-US" altLang="zh-CN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 fontAlgn="auto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日期：</a:t>
            </a:r>
            <a:r>
              <a:rPr lang="en-US" altLang="zh-CN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6月14日</a:t>
            </a:r>
            <a:endParaRPr lang="zh-CN" altLang="en-US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 fontAlgn="auto">
              <a:lnSpc>
                <a:spcPct val="100000"/>
              </a:lnSpc>
              <a:buFont typeface="Wingdings" panose="05000000000000000000" pitchFamily="2" charset="2"/>
              <a:buNone/>
            </a:pPr>
            <a:endParaRPr lang="zh-CN" altLang="en-US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 fontAlgn="auto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考场情况和回收情况按实际填写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Administrator\AppData\Roaming\Tencent\Users\58445695\QQ\WinTemp\RichOle\7(LAL1(_2DROGN85MSX$@9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60648"/>
            <a:ext cx="4713188" cy="6335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83568" y="1947044"/>
          <a:ext cx="28803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endParaRPr lang="en-US" altLang="zh-CN" dirty="0"/>
                    </a:p>
                    <a:p>
                      <a:r>
                        <a:rPr lang="zh-CN" altLang="en-US" dirty="0"/>
                        <a:t>考场其他情况说明：无或按照实际情况填写 </a:t>
                      </a:r>
                      <a:endParaRPr lang="en-US" altLang="zh-CN" dirty="0"/>
                    </a:p>
                    <a:p>
                      <a:endParaRPr lang="en-US" altLang="zh-CN" dirty="0"/>
                    </a:p>
                    <a:p>
                      <a:r>
                        <a:rPr lang="zh-CN" altLang="en-US" dirty="0"/>
                        <a:t>其他物品情况说明：</a:t>
                      </a:r>
                      <a:r>
                        <a:rPr lang="zh-CN" altLang="en-US" dirty="0">
                          <a:sym typeface="+mn-ea"/>
                        </a:rPr>
                        <a:t>无或按照实际情况填写 </a:t>
                      </a:r>
                      <a:endParaRPr lang="en-US" altLang="zh-CN" dirty="0"/>
                    </a:p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8640"/>
            <a:ext cx="4713188" cy="6335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线形标注 2 14"/>
          <p:cNvSpPr/>
          <p:nvPr/>
        </p:nvSpPr>
        <p:spPr bwMode="auto">
          <a:xfrm>
            <a:off x="3652366" y="3789040"/>
            <a:ext cx="3240088" cy="436562"/>
          </a:xfrm>
          <a:prstGeom prst="borderCallout2">
            <a:avLst>
              <a:gd name="adj1" fmla="val 50495"/>
              <a:gd name="adj2" fmla="val 99565"/>
              <a:gd name="adj3" fmla="val 50495"/>
              <a:gd name="adj4" fmla="val 136463"/>
              <a:gd name="adj5" fmla="val 238606"/>
              <a:gd name="adj6" fmla="val 139912"/>
            </a:avLst>
          </a:prstGeom>
          <a:noFill/>
          <a:ln w="5397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/>
          </a:p>
        </p:txBody>
      </p:sp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7177039" y="4797152"/>
            <a:ext cx="1908175" cy="512763"/>
          </a:xfrm>
          <a:prstGeom prst="rect">
            <a:avLst/>
          </a:prstGeom>
          <a:noFill/>
          <a:ln w="9525">
            <a:solidFill>
              <a:srgbClr val="FF7C8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hangingPunct="1"/>
            <a:r>
              <a:rPr lang="zh-CN" altLang="en-US" sz="1700" b="1" dirty="0"/>
              <a:t>袋内资料回收情况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7504" y="1658714"/>
          <a:ext cx="2736304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82254">
                <a:tc>
                  <a:txBody>
                    <a:bodyPr/>
                    <a:lstStyle/>
                    <a:p>
                      <a:endParaRPr lang="en-US" altLang="zh-CN" dirty="0"/>
                    </a:p>
                    <a:p>
                      <a:r>
                        <a:rPr lang="zh-CN" altLang="en-US" dirty="0"/>
                        <a:t>考场其他情况说明：</a:t>
                      </a:r>
                      <a:r>
                        <a:rPr lang="zh-CN" altLang="en-US" dirty="0">
                          <a:sym typeface="+mn-ea"/>
                        </a:rPr>
                        <a:t>无或按照实际情况填写 </a:t>
                      </a:r>
                      <a:endParaRPr lang="en-US" altLang="zh-CN" dirty="0"/>
                    </a:p>
                    <a:p>
                      <a:r>
                        <a:rPr lang="zh-CN" altLang="en-US" dirty="0"/>
                        <a:t> </a:t>
                      </a:r>
                    </a:p>
                    <a:p>
                      <a:endParaRPr lang="zh-CN" altLang="en-US" dirty="0"/>
                    </a:p>
                    <a:p>
                      <a:r>
                        <a:rPr lang="zh-CN" altLang="en-US" dirty="0"/>
                        <a:t>其他物品情况说明：</a:t>
                      </a:r>
                      <a:r>
                        <a:rPr lang="zh-CN" altLang="en-US" dirty="0">
                          <a:sym typeface="+mn-ea"/>
                        </a:rPr>
                        <a:t>无或按照实际情况填写 </a:t>
                      </a:r>
                      <a:endParaRPr lang="en-US" altLang="zh-CN" dirty="0"/>
                    </a:p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23528" y="1481455"/>
            <a:ext cx="8820472" cy="4987925"/>
          </a:xfrm>
        </p:spPr>
        <p:txBody>
          <a:bodyPr>
            <a:normAutofit fontScale="950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主监考</a:t>
            </a:r>
            <a:r>
              <a:rPr lang="en-US" altLang="zh-CN" dirty="0"/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缺考：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rgbClr val="FF0000"/>
                </a:solidFill>
              </a:rPr>
              <a:t>考场记录单：姓名、准考证号；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试卷背面：姓名、准考证号；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答题卡</a:t>
            </a:r>
            <a:r>
              <a:rPr lang="en-US" altLang="zh-CN" dirty="0"/>
              <a:t>1</a:t>
            </a:r>
            <a:r>
              <a:rPr lang="zh-CN" altLang="en-US" dirty="0"/>
              <a:t>、</a:t>
            </a:r>
            <a:r>
              <a:rPr lang="en-US" altLang="zh-CN" dirty="0"/>
              <a:t>2</a:t>
            </a:r>
            <a:r>
              <a:rPr lang="zh-CN" altLang="en-US" dirty="0"/>
              <a:t>：学校、 姓名、准考证号后</a:t>
            </a:r>
            <a:r>
              <a:rPr lang="en-US" altLang="zh-CN" dirty="0"/>
              <a:t>2</a:t>
            </a:r>
            <a:r>
              <a:rPr lang="zh-CN" altLang="en-US" dirty="0"/>
              <a:t>位</a:t>
            </a:r>
            <a:r>
              <a:rPr lang="en-US" altLang="zh-CN" dirty="0"/>
              <a:t> </a:t>
            </a:r>
            <a:r>
              <a:rPr lang="zh-CN" altLang="en-US" dirty="0"/>
              <a:t>；</a:t>
            </a:r>
            <a:r>
              <a:rPr lang="en-US" altLang="zh-CN" dirty="0"/>
              <a:t> 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/>
              <a:t>不同于参加考试的考生，缺考考生试卷背面的条形码</a:t>
            </a:r>
            <a:r>
              <a:rPr lang="zh-CN" altLang="en-US" dirty="0">
                <a:solidFill>
                  <a:srgbClr val="FF0000"/>
                </a:solidFill>
              </a:rPr>
              <a:t>不用</a:t>
            </a:r>
            <a:r>
              <a:rPr lang="zh-CN" altLang="en-US" dirty="0"/>
              <a:t>揭下。</a:t>
            </a:r>
            <a:endParaRPr lang="zh-CN" altLang="en-US" dirty="0">
              <a:solidFill>
                <a:srgbClr val="FF0000"/>
              </a:solidFill>
            </a:endParaRPr>
          </a:p>
          <a:p>
            <a:pPr marL="109855" indent="0">
              <a:lnSpc>
                <a:spcPct val="150000"/>
              </a:lnSpc>
              <a:buNone/>
            </a:pPr>
            <a:r>
              <a:rPr lang="en-US" altLang="zh-CN" dirty="0">
                <a:sym typeface="+mn-ea"/>
              </a:rPr>
              <a:t>  </a:t>
            </a:r>
            <a:r>
              <a:rPr lang="zh-CN" altLang="en-US" sz="2500" dirty="0">
                <a:sym typeface="+mn-ea"/>
              </a:rPr>
              <a:t>不得擅自启用缺考考生试卷或答题卡</a:t>
            </a:r>
            <a:r>
              <a:rPr lang="zh-CN" altLang="en-US" sz="2500" dirty="0">
                <a:solidFill>
                  <a:schemeClr val="accent2"/>
                </a:solidFill>
                <a:sym typeface="+mn-ea"/>
              </a:rPr>
              <a:t>（有考生写错的，不得更换缺考考生的试卷或答题卡），有情况汇报考务组处理。</a:t>
            </a:r>
            <a:endParaRPr lang="zh-CN" altLang="en-US" dirty="0">
              <a:solidFill>
                <a:schemeClr val="accent2"/>
              </a:solidFill>
            </a:endParaRPr>
          </a:p>
          <a:p>
            <a:pPr marL="109855" indent="0">
              <a:lnSpc>
                <a:spcPct val="150000"/>
              </a:lnSpc>
              <a:buNone/>
            </a:pPr>
            <a:endParaRPr lang="zh-CN" altLang="en-US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638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第九步</a:t>
            </a:r>
            <a:r>
              <a:rPr lang="en-US" altLang="zh-CN" dirty="0">
                <a:solidFill>
                  <a:schemeClr val="tx1"/>
                </a:solidFill>
                <a:effectLst/>
              </a:rPr>
              <a:t>:</a:t>
            </a:r>
            <a:r>
              <a:rPr lang="zh-CN" altLang="en-US" dirty="0">
                <a:solidFill>
                  <a:schemeClr val="tx1"/>
                </a:solidFill>
                <a:effectLst/>
                <a:highlight>
                  <a:srgbClr val="FFFF00"/>
                </a:highlight>
              </a:rPr>
              <a:t>填涂缺考考生信息</a:t>
            </a:r>
            <a:endParaRPr lang="en-US" altLang="zh-CN" dirty="0">
              <a:solidFill>
                <a:schemeClr val="tx1"/>
              </a:solidFill>
              <a:effectLst/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 descr="2013L089-大学英语4级卡1_页面_1.jpg"/>
          <p:cNvPicPr>
            <a:picLocks noGrp="1" noChangeAspect="1"/>
          </p:cNvPicPr>
          <p:nvPr>
            <p:ph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47"/>
          <a:stretch>
            <a:fillRect/>
          </a:stretch>
        </p:blipFill>
        <p:spPr>
          <a:xfrm>
            <a:off x="467544" y="548680"/>
            <a:ext cx="6912570" cy="4004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907540" y="4717415"/>
            <a:ext cx="6269990" cy="189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marL="342900" indent="-3429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lvl="1" eaLnBrk="1" hangingPunct="1"/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</a:t>
            </a:r>
            <a:r>
              <a:rPr lang="zh-CN" altLang="en-US" sz="2800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缺考考生答题卡</a:t>
            </a:r>
            <a:r>
              <a:rPr lang="en-US" altLang="zh-CN" sz="2800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2800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</a:t>
            </a:r>
            <a:endParaRPr lang="zh-CN" altLang="en-US" sz="2800" dirty="0">
              <a:solidFill>
                <a:schemeClr val="tx1"/>
              </a:solidFill>
              <a:highlight>
                <a:srgbClr val="FFFF00"/>
              </a:highligh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 indent="0" fontAlgn="auto">
              <a:lnSpc>
                <a:spcPct val="150000"/>
              </a:lnSpc>
              <a:spcBef>
                <a:spcPts val="600"/>
              </a:spcBef>
              <a:spcAft>
                <a:spcPts val="2400"/>
              </a:spcAft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填写学校、姓名、准考证号，准考证号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最后两位涂黑，不粘贴条形码。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959110" y="1361282"/>
            <a:ext cx="1511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/>
              <a:t>北京工商大学</a:t>
            </a: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950963" y="1916832"/>
            <a:ext cx="65520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/>
              <a:t>张三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4069876" y="1380210"/>
            <a:ext cx="36951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 b="1" spc="300" dirty="0"/>
              <a:t>110101151010101010101</a:t>
            </a:r>
            <a:endParaRPr lang="zh-CN" altLang="en-US" sz="1100" b="1" spc="300" dirty="0"/>
          </a:p>
        </p:txBody>
      </p:sp>
      <p:sp>
        <p:nvSpPr>
          <p:cNvPr id="10" name="矩形 8"/>
          <p:cNvSpPr>
            <a:spLocks noChangeArrowheads="1"/>
          </p:cNvSpPr>
          <p:nvPr/>
        </p:nvSpPr>
        <p:spPr bwMode="auto">
          <a:xfrm>
            <a:off x="6895308" y="1856156"/>
            <a:ext cx="108012" cy="737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sp>
        <p:nvSpPr>
          <p:cNvPr id="11" name="矩形 8"/>
          <p:cNvSpPr>
            <a:spLocks noChangeArrowheads="1"/>
          </p:cNvSpPr>
          <p:nvPr/>
        </p:nvSpPr>
        <p:spPr bwMode="auto">
          <a:xfrm>
            <a:off x="6703099" y="1700808"/>
            <a:ext cx="108012" cy="737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1"/>
          <p:cNvSpPr>
            <a:spLocks noGrp="1"/>
          </p:cNvSpPr>
          <p:nvPr>
            <p:ph/>
          </p:nvPr>
        </p:nvSpPr>
        <p:spPr>
          <a:xfrm>
            <a:off x="367060" y="1874838"/>
            <a:ext cx="4320480" cy="2736215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None/>
            </a:pP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800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缺考考生答题卡</a:t>
            </a:r>
            <a:r>
              <a:rPr lang="en-US" altLang="zh-CN" sz="2800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2800" dirty="0"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：</a:t>
            </a:r>
          </a:p>
          <a:p>
            <a:pPr lvl="1" indent="0" fontAlgn="auto">
              <a:lnSpc>
                <a:spcPct val="150000"/>
              </a:lnSpc>
              <a:spcBef>
                <a:spcPts val="300"/>
              </a:spcBef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填写学校、姓名、准考证号，准考证号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最后两位涂黑。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11" descr="2013L090-大学英语4级卡2_页面_1_aft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500063"/>
            <a:ext cx="3902075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148263" y="1125538"/>
            <a:ext cx="1511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/>
              <a:t>北京工商大学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5283200" y="1628775"/>
            <a:ext cx="720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 dirty="0"/>
              <a:t>李明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732588" y="920750"/>
            <a:ext cx="19431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00"/>
              <a:t>110101151010101010101</a:t>
            </a:r>
            <a:endParaRPr lang="zh-CN" altLang="en-US" sz="1000"/>
          </a:p>
        </p:txBody>
      </p:sp>
      <p:sp>
        <p:nvSpPr>
          <p:cNvPr id="12" name="矩形 8"/>
          <p:cNvSpPr>
            <a:spLocks noChangeArrowheads="1"/>
          </p:cNvSpPr>
          <p:nvPr/>
        </p:nvSpPr>
        <p:spPr bwMode="auto">
          <a:xfrm>
            <a:off x="8335468" y="1133180"/>
            <a:ext cx="108012" cy="737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sp>
        <p:nvSpPr>
          <p:cNvPr id="13" name="矩形 8"/>
          <p:cNvSpPr>
            <a:spLocks noChangeArrowheads="1"/>
          </p:cNvSpPr>
          <p:nvPr/>
        </p:nvSpPr>
        <p:spPr bwMode="auto">
          <a:xfrm>
            <a:off x="8443480" y="1229374"/>
            <a:ext cx="108012" cy="737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252095" y="1481455"/>
            <a:ext cx="8879205" cy="408749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u="sng" dirty="0">
                <a:solidFill>
                  <a:srgbClr val="FF0000"/>
                </a:solidFill>
              </a:rPr>
              <a:t>10:10/16:15</a:t>
            </a:r>
            <a:r>
              <a:rPr lang="zh-CN" altLang="en-US" u="sng" dirty="0">
                <a:solidFill>
                  <a:srgbClr val="FF0000"/>
                </a:solidFill>
              </a:rPr>
              <a:t>后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dirty="0"/>
              <a:t>  </a:t>
            </a:r>
            <a:r>
              <a:rPr lang="zh-CN" altLang="en-US" sz="2400" dirty="0"/>
              <a:t>准考证和</a:t>
            </a:r>
            <a:r>
              <a:rPr lang="zh-CN" altLang="zh-CN" sz="2400" dirty="0"/>
              <a:t>本人照片清晰的有效身份证件原件</a:t>
            </a:r>
            <a:r>
              <a:rPr lang="en-US" altLang="zh-CN" sz="2400" dirty="0"/>
              <a:t>(</a:t>
            </a:r>
            <a:r>
              <a:rPr lang="zh-CN" altLang="en-US" sz="2400" dirty="0"/>
              <a:t>尽量不影响考生答题</a:t>
            </a:r>
            <a:r>
              <a:rPr lang="en-US" altLang="zh-CN" sz="2400" dirty="0"/>
              <a:t>)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en-US" altLang="zh-CN" sz="2400" dirty="0"/>
              <a:t>   </a:t>
            </a:r>
            <a:r>
              <a:rPr lang="zh-CN" altLang="en-US" sz="2400" dirty="0"/>
              <a:t>注意：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sz="2400" dirty="0"/>
              <a:t>   如不确定是否为本人请联系考务组！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sz="2400" dirty="0">
                <a:solidFill>
                  <a:srgbClr val="FF0000"/>
                </a:solidFill>
              </a:rPr>
              <a:t>  有其他不确定问题，请立刻联系考务组，不得擅自处理</a:t>
            </a:r>
            <a:r>
              <a:rPr lang="zh-CN" altLang="en-US" sz="2400" dirty="0"/>
              <a:t>。</a:t>
            </a:r>
            <a:endParaRPr lang="zh-CN" altLang="en-US" sz="2000" dirty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539750" y="332423"/>
            <a:ext cx="822960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第十步：复查证件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455"/>
            <a:ext cx="8229600" cy="302323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u="sng" dirty="0">
                <a:solidFill>
                  <a:srgbClr val="FF0000"/>
                </a:solidFill>
              </a:rPr>
              <a:t>11:10/17:15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 提醒考生离考试结束还有</a:t>
            </a:r>
            <a:r>
              <a:rPr lang="en-US" altLang="zh-CN" dirty="0"/>
              <a:t>10</a:t>
            </a:r>
            <a:r>
              <a:rPr lang="zh-CN" altLang="en-US" dirty="0"/>
              <a:t>分钟。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955"/>
            <a:ext cx="5490845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第十一步：时间提醒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455"/>
            <a:ext cx="8229600" cy="333629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u="sng" dirty="0">
                <a:solidFill>
                  <a:srgbClr val="FF0000"/>
                </a:solidFill>
              </a:rPr>
              <a:t>11:20/17:25</a:t>
            </a:r>
            <a:r>
              <a:rPr lang="zh-CN" altLang="en-US" u="sng" dirty="0">
                <a:solidFill>
                  <a:srgbClr val="FF0000"/>
                </a:solidFill>
              </a:rPr>
              <a:t>（铃声）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/>
              <a:t>宣布考试结束，考生立即停止答题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dirty="0"/>
              <a:t>主监考维持考场秩序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955"/>
            <a:ext cx="553212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第十二步：结束考试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455"/>
            <a:ext cx="8229600" cy="441706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副监考：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验收试题册和答题卡</a:t>
            </a:r>
            <a:r>
              <a:rPr lang="en-US" altLang="zh-CN" sz="2400" dirty="0"/>
              <a:t>2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再次检查考生填涂</a:t>
            </a:r>
            <a:r>
              <a:rPr lang="zh-CN" altLang="en-US" sz="2400" dirty="0">
                <a:solidFill>
                  <a:srgbClr val="FF0000"/>
                </a:solidFill>
              </a:rPr>
              <a:t>个人信息</a:t>
            </a:r>
            <a:r>
              <a:rPr lang="zh-CN" altLang="en-US" sz="2400" dirty="0"/>
              <a:t>是否准确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清点份数（</a:t>
            </a:r>
            <a:r>
              <a:rPr lang="en-US" altLang="zh-CN" sz="2400" dirty="0"/>
              <a:t>30</a:t>
            </a:r>
            <a:r>
              <a:rPr lang="zh-CN" altLang="en-US" sz="2400" dirty="0"/>
              <a:t>份）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>
                <a:solidFill>
                  <a:srgbClr val="FF0000"/>
                </a:solidFill>
              </a:rPr>
              <a:t>严防考生带走试题册和答题卡！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>
                <a:highlight>
                  <a:srgbClr val="FFFF00"/>
                </a:highlight>
              </a:rPr>
              <a:t>组合考场（所有试卷清点完毕，再允许学生统一离开）</a:t>
            </a:r>
          </a:p>
          <a:p>
            <a:pPr marL="109855" indent="0">
              <a:lnSpc>
                <a:spcPct val="150000"/>
              </a:lnSpc>
              <a:buNone/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955"/>
            <a:ext cx="5546725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第十二步：结束考试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481139"/>
          <a:ext cx="8229600" cy="367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9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379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黑体" panose="02010609060101010101" pitchFamily="49" charset="-122"/>
                        </a:rPr>
                        <a:t>时  间</a:t>
                      </a:r>
                      <a:endParaRPr kumimoji="1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黑体" panose="02010609060101010101" pitchFamily="49" charset="-122"/>
                        </a:rPr>
                        <a:t>内  容</a:t>
                      </a:r>
                      <a:endParaRPr kumimoji="1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79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8:30/14:30</a:t>
                      </a: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第一次打铃，组织考生入场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086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9:00/15:00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第二次打铃，启封试卷，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发答题卡、试卷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79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9:10/15:10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第三次打铃，考试正式开始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799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11:20/17:25</a:t>
                      </a:r>
                      <a:endParaRPr kumimoji="1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第四次打铃，监考员宣布考试结束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铃声（共</a:t>
            </a:r>
            <a:r>
              <a:rPr lang="en-US" altLang="zh-CN" dirty="0">
                <a:solidFill>
                  <a:schemeClr val="tx1"/>
                </a:solidFill>
                <a:effectLst/>
              </a:rPr>
              <a:t>4</a:t>
            </a:r>
            <a:r>
              <a:rPr lang="zh-CN" altLang="en-US" dirty="0">
                <a:solidFill>
                  <a:schemeClr val="tx1"/>
                </a:solidFill>
                <a:effectLst/>
              </a:rPr>
              <a:t>次）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1481455"/>
            <a:ext cx="8229600" cy="43757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时间：</a:t>
            </a:r>
            <a:r>
              <a:rPr lang="en-US" altLang="zh-CN" dirty="0"/>
              <a:t>11:20/17:25</a:t>
            </a:r>
            <a:r>
              <a:rPr lang="zh-CN" altLang="en-US" dirty="0"/>
              <a:t>以后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要领：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试题册（</a:t>
            </a:r>
            <a:r>
              <a:rPr lang="zh-CN" altLang="en-US" sz="2400" dirty="0">
                <a:solidFill>
                  <a:srgbClr val="FF0000"/>
                </a:solidFill>
              </a:rPr>
              <a:t>含缺考考生的</a:t>
            </a:r>
            <a:r>
              <a:rPr lang="zh-CN" altLang="en-US" sz="2400" dirty="0"/>
              <a:t>）→试卷袋。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答题卡</a:t>
            </a:r>
            <a:r>
              <a:rPr lang="en-US" altLang="zh-CN" sz="2400" dirty="0"/>
              <a:t>1</a:t>
            </a:r>
            <a:r>
              <a:rPr lang="zh-CN" altLang="en-US" sz="2400" dirty="0"/>
              <a:t>、答题卡</a:t>
            </a:r>
            <a:r>
              <a:rPr lang="en-US" altLang="zh-CN" sz="2400" dirty="0"/>
              <a:t>2</a:t>
            </a:r>
            <a:r>
              <a:rPr lang="zh-CN" altLang="en-US" sz="2400" dirty="0"/>
              <a:t>（</a:t>
            </a:r>
            <a:r>
              <a:rPr lang="zh-CN" altLang="en-US" sz="2400" dirty="0">
                <a:solidFill>
                  <a:srgbClr val="FF0000"/>
                </a:solidFill>
              </a:rPr>
              <a:t>含缺考考生的</a:t>
            </a:r>
            <a:r>
              <a:rPr lang="zh-CN" altLang="en-US" sz="2400" dirty="0"/>
              <a:t>）→卡</a:t>
            </a:r>
            <a:r>
              <a:rPr lang="en-US" altLang="zh-CN" sz="2400" dirty="0"/>
              <a:t>1</a:t>
            </a:r>
            <a:r>
              <a:rPr lang="zh-CN" altLang="en-US" sz="2400" dirty="0"/>
              <a:t>袋、卡</a:t>
            </a:r>
            <a:r>
              <a:rPr lang="en-US" altLang="zh-CN" sz="2400" dirty="0"/>
              <a:t>2</a:t>
            </a:r>
            <a:r>
              <a:rPr lang="zh-CN" altLang="en-US" sz="2400" dirty="0"/>
              <a:t>袋                                按顺序（小号在上、大号在下）整理好→专用袋。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/>
              <a:t>所有袋都是</a:t>
            </a:r>
            <a:r>
              <a:rPr lang="en-US" altLang="zh-CN" sz="2400" dirty="0"/>
              <a:t>30</a:t>
            </a:r>
            <a:r>
              <a:rPr lang="zh-CN" altLang="en-US" sz="2400" dirty="0"/>
              <a:t>份！</a:t>
            </a:r>
          </a:p>
          <a:p>
            <a:pPr marL="880110" lvl="1" indent="-51435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dirty="0">
                <a:solidFill>
                  <a:srgbClr val="FF0000"/>
                </a:solidFill>
              </a:rPr>
              <a:t>密封签（很薄容易丢，收卷的时候保存好）。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332740"/>
            <a:ext cx="5882005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第十三步：考试收尾</a:t>
            </a:r>
            <a:r>
              <a:rPr lang="zh-CN" altLang="en-US" dirty="0"/>
              <a:t>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86941" y="1268760"/>
            <a:ext cx="8686800" cy="4525963"/>
          </a:xfrm>
        </p:spPr>
        <p:txBody>
          <a:bodyPr>
            <a:normAutofit/>
          </a:bodyPr>
          <a:lstStyle/>
          <a:p>
            <a:pPr marL="109855" indent="0">
              <a:lnSpc>
                <a:spcPct val="150000"/>
              </a:lnSpc>
              <a:buNone/>
            </a:pPr>
            <a:r>
              <a:rPr lang="en-US" altLang="zh-CN" sz="2400" dirty="0"/>
              <a:t>1</a:t>
            </a:r>
            <a:r>
              <a:rPr lang="zh-CN" altLang="en-US" sz="2400" dirty="0"/>
              <a:t>、答题卡</a:t>
            </a:r>
            <a:r>
              <a:rPr lang="en-US" altLang="zh-CN" sz="2400" dirty="0"/>
              <a:t>1</a:t>
            </a:r>
            <a:r>
              <a:rPr lang="zh-CN" altLang="en-US" sz="2400" dirty="0"/>
              <a:t>、答题卡</a:t>
            </a:r>
            <a:r>
              <a:rPr lang="en-US" altLang="zh-CN" sz="2400" dirty="0"/>
              <a:t>2</a:t>
            </a:r>
            <a:r>
              <a:rPr lang="zh-CN" altLang="en-US" sz="2400" dirty="0"/>
              <a:t>、试题册（各</a:t>
            </a:r>
            <a:r>
              <a:rPr lang="en-US" altLang="zh-CN" sz="2400" dirty="0"/>
              <a:t>30</a:t>
            </a:r>
            <a:r>
              <a:rPr lang="zh-CN" altLang="en-US" sz="2400" dirty="0"/>
              <a:t>份）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经考务组人员清点无误后密封，用相应的密封签密封袋口。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en-US" altLang="zh-CN" sz="2400" dirty="0"/>
              <a:t>2</a:t>
            </a:r>
            <a:r>
              <a:rPr lang="zh-CN" altLang="en-US" sz="2400" dirty="0"/>
              <a:t>、</a:t>
            </a:r>
            <a:r>
              <a:rPr lang="zh-CN" altLang="en-US" sz="2400" dirty="0">
                <a:solidFill>
                  <a:srgbClr val="FF0000"/>
                </a:solidFill>
              </a:rPr>
              <a:t>所有彩纸都上交！（每个考场共</a:t>
            </a:r>
            <a:r>
              <a:rPr lang="en-US" altLang="zh-CN" sz="2400" dirty="0">
                <a:solidFill>
                  <a:srgbClr val="FF0000"/>
                </a:solidFill>
              </a:rPr>
              <a:t>3</a:t>
            </a:r>
            <a:r>
              <a:rPr lang="zh-CN" altLang="en-US" sz="2400" dirty="0">
                <a:solidFill>
                  <a:srgbClr val="FF0000"/>
                </a:solidFill>
              </a:rPr>
              <a:t>张）</a:t>
            </a:r>
            <a:endParaRPr lang="zh-CN" altLang="en-US" sz="2400" dirty="0"/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考场记录单（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>
                <a:solidFill>
                  <a:srgbClr val="FF0000"/>
                </a:solidFill>
              </a:rPr>
              <a:t>张）（彩色）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考生座位表（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>
                <a:solidFill>
                  <a:srgbClr val="FF0000"/>
                </a:solidFill>
              </a:rPr>
              <a:t>张）（彩色）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考生签到表（</a:t>
            </a:r>
            <a:r>
              <a:rPr lang="en-US" altLang="zh-CN" sz="2400" dirty="0">
                <a:solidFill>
                  <a:srgbClr val="FF0000"/>
                </a:solidFill>
              </a:rPr>
              <a:t>1</a:t>
            </a:r>
            <a:r>
              <a:rPr lang="zh-CN" altLang="en-US" sz="2400" dirty="0">
                <a:solidFill>
                  <a:srgbClr val="FF0000"/>
                </a:solidFill>
              </a:rPr>
              <a:t>张）（彩色）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en-US" altLang="zh-CN" sz="2400" dirty="0">
                <a:solidFill>
                  <a:srgbClr val="FF0000"/>
                </a:solidFill>
              </a:rPr>
              <a:t>3</a:t>
            </a:r>
            <a:r>
              <a:rPr lang="zh-CN" altLang="en-US" sz="2400" dirty="0">
                <a:solidFill>
                  <a:srgbClr val="FF0000"/>
                </a:solidFill>
              </a:rPr>
              <a:t>、</a:t>
            </a:r>
            <a:r>
              <a:rPr lang="zh-CN" altLang="en-US" sz="2400" dirty="0"/>
              <a:t>考务袋（含监考牌、监考员手册等）</a:t>
            </a: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11505" y="274955"/>
            <a:ext cx="4213860" cy="1143000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上交清单：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95605" y="1849755"/>
            <a:ext cx="6816725" cy="3159125"/>
          </a:xfrm>
        </p:spPr>
        <p:txBody>
          <a:bodyPr>
            <a:normAutofit/>
          </a:bodyPr>
          <a:lstStyle/>
          <a:p>
            <a:pPr indent="0" fontAlgn="auto">
              <a:lnSpc>
                <a:spcPct val="200000"/>
              </a:lnSpc>
              <a:buNone/>
            </a:pPr>
            <a:r>
              <a:rPr lang="zh-CN" altLang="en-US" dirty="0"/>
              <a:t>两校区听力考试全部采用红外耳机播放与外放两种播音形式，供学生自选。</a:t>
            </a:r>
            <a:endParaRPr lang="en-US" altLang="zh-CN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两校区听力播放形式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dirty="0"/>
              <a:t>听力考场故障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dirty="0"/>
              <a:t>  控制考场秩序，记录听力未播放时间节点，向考务组汇报；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遇到干扰音</a:t>
            </a:r>
          </a:p>
          <a:p>
            <a:pPr marL="109855" indent="0">
              <a:lnSpc>
                <a:spcPct val="150000"/>
              </a:lnSpc>
              <a:buNone/>
            </a:pPr>
            <a:r>
              <a:rPr lang="zh-CN" altLang="en-US" dirty="0"/>
              <a:t>  确定干扰起止时间、立即联系考务组，记录。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83260" y="332740"/>
            <a:ext cx="6970395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突发情况处理</a:t>
            </a:r>
            <a:r>
              <a:rPr lang="en-US" altLang="zh-CN" dirty="0">
                <a:solidFill>
                  <a:schemeClr val="tx1"/>
                </a:solidFill>
                <a:effectLst/>
              </a:rPr>
              <a:t>——</a:t>
            </a:r>
            <a:r>
              <a:rPr lang="zh-CN" altLang="en-US" dirty="0">
                <a:solidFill>
                  <a:schemeClr val="tx1"/>
                </a:solidFill>
                <a:effectLst/>
              </a:rPr>
              <a:t>听力故障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55650" y="1772920"/>
            <a:ext cx="8229600" cy="3528695"/>
          </a:xfrm>
        </p:spPr>
        <p:txBody>
          <a:bodyPr>
            <a:normAutofit/>
          </a:bodyPr>
          <a:lstStyle/>
          <a:p>
            <a:r>
              <a:rPr lang="zh-CN" altLang="en-US" dirty="0"/>
              <a:t>收集作弊证据</a:t>
            </a:r>
          </a:p>
          <a:p>
            <a:endParaRPr lang="zh-CN" altLang="en-US" dirty="0"/>
          </a:p>
          <a:p>
            <a:r>
              <a:rPr lang="zh-CN" altLang="en-US" dirty="0"/>
              <a:t>考生不得离场</a:t>
            </a:r>
            <a:endParaRPr lang="en-US" altLang="zh-CN" dirty="0"/>
          </a:p>
          <a:p>
            <a:endParaRPr lang="zh-CN" altLang="en-US" dirty="0"/>
          </a:p>
          <a:p>
            <a:r>
              <a:rPr lang="zh-CN" altLang="en-US" dirty="0"/>
              <a:t>控制考场秩序</a:t>
            </a:r>
          </a:p>
          <a:p>
            <a:endParaRPr lang="zh-CN" altLang="en-US" dirty="0"/>
          </a:p>
          <a:p>
            <a:r>
              <a:rPr lang="zh-CN" altLang="en-US" dirty="0">
                <a:sym typeface="+mn-ea"/>
              </a:rPr>
              <a:t>立即联系考务组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683260" y="274955"/>
            <a:ext cx="6475730" cy="1143000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/>
              </a:rPr>
              <a:t>突发情况处理</a:t>
            </a:r>
            <a:r>
              <a:rPr lang="en-US" altLang="zh-CN" dirty="0">
                <a:solidFill>
                  <a:schemeClr val="tx1"/>
                </a:solidFill>
                <a:effectLst/>
              </a:rPr>
              <a:t>——</a:t>
            </a:r>
            <a:r>
              <a:rPr lang="zh-CN" altLang="en-US" dirty="0">
                <a:solidFill>
                  <a:schemeClr val="tx1"/>
                </a:solidFill>
                <a:effectLst/>
              </a:rPr>
              <a:t>作弊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635"/>
            <a:ext cx="9142095" cy="6861810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635"/>
            <a:ext cx="9145270" cy="6858635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525" y="-635"/>
            <a:ext cx="9153525" cy="6854190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7143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班车时间安排：预报周六有雨，如有时间调整周五   再通知监考教师。</a:t>
            </a:r>
          </a:p>
          <a:p>
            <a:pPr>
              <a:lnSpc>
                <a:spcPct val="150000"/>
              </a:lnSpc>
            </a:pPr>
            <a:endParaRPr lang="en-US" altLang="zh-CN" sz="2000" dirty="0"/>
          </a:p>
          <a:p>
            <a:pPr>
              <a:lnSpc>
                <a:spcPct val="150000"/>
              </a:lnSpc>
            </a:pPr>
            <a:endParaRPr lang="en-US" altLang="zh-CN" sz="2000" dirty="0"/>
          </a:p>
          <a:p>
            <a:pPr>
              <a:lnSpc>
                <a:spcPct val="150000"/>
              </a:lnSpc>
            </a:pPr>
            <a:endParaRPr lang="en-US" altLang="zh-CN" sz="2000" dirty="0"/>
          </a:p>
          <a:p>
            <a:pPr>
              <a:lnSpc>
                <a:spcPct val="150000"/>
              </a:lnSpc>
            </a:pPr>
            <a:endParaRPr lang="en-US" altLang="zh-CN" sz="2400" dirty="0"/>
          </a:p>
          <a:p>
            <a:pPr>
              <a:lnSpc>
                <a:spcPct val="150000"/>
              </a:lnSpc>
            </a:pP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自驾车：</a:t>
            </a:r>
            <a:r>
              <a:rPr lang="en-US" altLang="zh-CN" sz="2400" dirty="0">
                <a:solidFill>
                  <a:srgbClr val="FF0000"/>
                </a:solidFill>
              </a:rPr>
              <a:t>7:40/13:40</a:t>
            </a:r>
            <a:r>
              <a:rPr lang="zh-CN" altLang="en-US" sz="2400" dirty="0">
                <a:solidFill>
                  <a:srgbClr val="FF0000"/>
                </a:solidFill>
              </a:rPr>
              <a:t>前到考场 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良乡：王兰君</a:t>
            </a:r>
            <a:r>
              <a:rPr lang="en-US" altLang="zh-CN" dirty="0"/>
              <a:t>18831652293</a:t>
            </a:r>
            <a:r>
              <a:rPr lang="zh-CN" altLang="en-US" dirty="0"/>
              <a:t>（法学楼</a:t>
            </a:r>
            <a:r>
              <a:rPr lang="en-US" altLang="zh-CN" dirty="0"/>
              <a:t>103</a:t>
            </a:r>
            <a:r>
              <a:rPr lang="zh-CN" altLang="en-US" dirty="0"/>
              <a:t>、</a:t>
            </a:r>
            <a:r>
              <a:rPr lang="en-US" altLang="zh-CN" dirty="0"/>
              <a:t>104</a:t>
            </a:r>
            <a:r>
              <a:rPr lang="zh-CN" altLang="en-US" dirty="0"/>
              <a:t>）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          </a:t>
            </a:r>
            <a:r>
              <a:rPr lang="zh-CN" altLang="en-US" dirty="0"/>
              <a:t>陈国伟</a:t>
            </a:r>
            <a:r>
              <a:rPr lang="en-US" altLang="zh-CN" dirty="0"/>
              <a:t>13321128585</a:t>
            </a:r>
            <a:r>
              <a:rPr lang="zh-CN" altLang="en-US" dirty="0"/>
              <a:t>（文体馆</a:t>
            </a:r>
            <a:r>
              <a:rPr lang="en-US" altLang="zh-CN" dirty="0"/>
              <a:t>201:</a:t>
            </a:r>
            <a:r>
              <a:rPr lang="zh-CN" altLang="en-US" dirty="0"/>
              <a:t>仅六级）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阜成路：罗蓉蓉</a:t>
            </a:r>
            <a:r>
              <a:rPr lang="en-US" altLang="zh-CN" dirty="0"/>
              <a:t>13801303758 </a:t>
            </a:r>
            <a:r>
              <a:rPr lang="zh-CN" altLang="en-US" dirty="0"/>
              <a:t>（教三楼</a:t>
            </a:r>
            <a:r>
              <a:rPr lang="en-US" altLang="zh-CN" dirty="0"/>
              <a:t>311</a:t>
            </a:r>
            <a:r>
              <a:rPr lang="zh-CN" altLang="en-US" dirty="0"/>
              <a:t>）</a:t>
            </a:r>
            <a:r>
              <a:rPr lang="en-US" altLang="zh-CN" dirty="0"/>
              <a:t>                       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172711" y="571480"/>
            <a:ext cx="613410" cy="6048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r>
              <a:rPr lang="zh-CN" altLang="en-US" sz="28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谢谢各位老师参加本次考前培训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0810730"/>
              </p:ext>
            </p:extLst>
          </p:nvPr>
        </p:nvGraphicFramePr>
        <p:xfrm>
          <a:off x="1370143" y="1484784"/>
          <a:ext cx="5889625" cy="2428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3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9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6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86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时间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路程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上车地点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+mn-ea"/>
                          <a:ea typeface="+mn-ea"/>
                        </a:rPr>
                        <a:t>06:50</a:t>
                      </a:r>
                      <a:endParaRPr lang="zh-CN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阜成路→良乡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阜成路西区图书馆门口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+mn-ea"/>
                          <a:ea typeface="+mn-ea"/>
                        </a:rPr>
                        <a:t>12:40</a:t>
                      </a:r>
                      <a:endParaRPr lang="zh-CN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阜成路→良乡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阜成路西区图书馆门口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+mn-ea"/>
                          <a:ea typeface="+mn-ea"/>
                        </a:rPr>
                        <a:t>12:50</a:t>
                      </a:r>
                      <a:endParaRPr lang="zh-CN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良乡→阜成路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良乡校区师生服务中心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+mn-ea"/>
                          <a:ea typeface="+mn-ea"/>
                        </a:rPr>
                        <a:t>17:50</a:t>
                      </a:r>
                      <a:endParaRPr lang="zh-CN" alt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良乡→阜成路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+mn-ea"/>
                          <a:ea typeface="+mn-ea"/>
                        </a:rPr>
                        <a:t>良乡校区师生服务中心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UzOGM1MjE1NDljYjY5ZmNlYzZkYjcwYTdjNzVmNT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29*395"/>
  <p:tag name="TABLE_ENDDRAG_RECT" val="54*87*529*39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91*191"/>
  <p:tag name="TABLE_ENDDRAG_RECT" val="47*78*591*19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7638</TotalTime>
  <Words>2855</Words>
  <Application>Microsoft Office PowerPoint</Application>
  <PresentationFormat>全屏显示(4:3)</PresentationFormat>
  <Paragraphs>331</Paragraphs>
  <Slides>42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5" baseType="lpstr">
      <vt:lpstr>黑体</vt:lpstr>
      <vt:lpstr>华文中宋</vt:lpstr>
      <vt:lpstr>宋体</vt:lpstr>
      <vt:lpstr>幼圆</vt:lpstr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聚合</vt:lpstr>
      <vt:lpstr>全国大学外语四、六级考试 考务培训会</vt:lpstr>
      <vt:lpstr>考务袋内材料(主监考领取)</vt:lpstr>
      <vt:lpstr>四、六级考试（6月14日）  监考流程及要点</vt:lpstr>
      <vt:lpstr>考试时间：6月14日（周六） </vt:lpstr>
      <vt:lpstr>监考人员：手机关机，放指定位置 考场内严禁携带、查看、使用手机</vt:lpstr>
      <vt:lpstr>第一步：布置考场</vt:lpstr>
      <vt:lpstr>第二步：领取试卷并签到</vt:lpstr>
      <vt:lpstr>第二步：四级领取试卷</vt:lpstr>
      <vt:lpstr>第二步：六级领取试卷</vt:lpstr>
      <vt:lpstr>第三步：考生入场</vt:lpstr>
      <vt:lpstr>第三步：考生入场</vt:lpstr>
      <vt:lpstr>第四步：发卷</vt:lpstr>
      <vt:lpstr>第四步：发卷</vt:lpstr>
      <vt:lpstr>第四步：发卷</vt:lpstr>
      <vt:lpstr>试题册 </vt:lpstr>
      <vt:lpstr>答题卡1 </vt:lpstr>
      <vt:lpstr>答题卡2 </vt:lpstr>
      <vt:lpstr>第五步：考试开始</vt:lpstr>
      <vt:lpstr>第六步：写作考试结束，开始听力考试</vt:lpstr>
      <vt:lpstr>第六步：听力考试 </vt:lpstr>
      <vt:lpstr>第七步：收答题卡1</vt:lpstr>
      <vt:lpstr>第八步：填写卷、卡袋 ，检查条形码</vt:lpstr>
      <vt:lpstr>PowerPoint 演示文稿</vt:lpstr>
      <vt:lpstr>PowerPoint 演示文稿</vt:lpstr>
      <vt:lpstr>PowerPoint 演示文稿</vt:lpstr>
      <vt:lpstr>第九步:填涂缺考考生信息</vt:lpstr>
      <vt:lpstr>PowerPoint 演示文稿</vt:lpstr>
      <vt:lpstr>PowerPoint 演示文稿</vt:lpstr>
      <vt:lpstr>第十步：复查证件</vt:lpstr>
      <vt:lpstr>第十一步：时间提醒 </vt:lpstr>
      <vt:lpstr>第十二步：结束考试 </vt:lpstr>
      <vt:lpstr>第十二步：结束考试 </vt:lpstr>
      <vt:lpstr>铃声（共4次） </vt:lpstr>
      <vt:lpstr>第十三步：考试收尾 </vt:lpstr>
      <vt:lpstr>上交清单：</vt:lpstr>
      <vt:lpstr>两校区听力播放形式</vt:lpstr>
      <vt:lpstr>突发情况处理——听力故障</vt:lpstr>
      <vt:lpstr>突发情况处理——作弊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全国大学外语四、六级 考前培训会</dc:title>
  <dc:creator>Administrator</dc:creator>
  <cp:lastModifiedBy>rongrong luo</cp:lastModifiedBy>
  <cp:revision>455</cp:revision>
  <dcterms:created xsi:type="dcterms:W3CDTF">2016-06-09T08:15:00Z</dcterms:created>
  <dcterms:modified xsi:type="dcterms:W3CDTF">2025-06-11T08:39:02Z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6BDD2B3FBF3742ADB0841B38643AC8C5_13</vt:lpwstr>
  </property>
</Properties>
</file>