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6"/>
  </p:notesMasterIdLst>
  <p:sldIdLst>
    <p:sldId id="256" r:id="rId2"/>
    <p:sldId id="257" r:id="rId3"/>
    <p:sldId id="258" r:id="rId4"/>
    <p:sldId id="259" r:id="rId5"/>
    <p:sldId id="266" r:id="rId6"/>
    <p:sldId id="262" r:id="rId7"/>
    <p:sldId id="329" r:id="rId8"/>
    <p:sldId id="330" r:id="rId9"/>
    <p:sldId id="263" r:id="rId10"/>
    <p:sldId id="331" r:id="rId11"/>
    <p:sldId id="261" r:id="rId12"/>
    <p:sldId id="268" r:id="rId13"/>
    <p:sldId id="269" r:id="rId14"/>
    <p:sldId id="270" r:id="rId15"/>
    <p:sldId id="271" r:id="rId16"/>
    <p:sldId id="272" r:id="rId17"/>
    <p:sldId id="274" r:id="rId18"/>
    <p:sldId id="275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7" r:id="rId36"/>
    <p:sldId id="298" r:id="rId37"/>
    <p:sldId id="299" r:id="rId38"/>
    <p:sldId id="300" r:id="rId39"/>
    <p:sldId id="301" r:id="rId40"/>
    <p:sldId id="302" r:id="rId41"/>
    <p:sldId id="303" r:id="rId42"/>
    <p:sldId id="304" r:id="rId43"/>
    <p:sldId id="321" r:id="rId44"/>
    <p:sldId id="322" r:id="rId45"/>
    <p:sldId id="323" r:id="rId46"/>
    <p:sldId id="305" r:id="rId47"/>
    <p:sldId id="306" r:id="rId48"/>
    <p:sldId id="309" r:id="rId49"/>
    <p:sldId id="310" r:id="rId50"/>
    <p:sldId id="315" r:id="rId51"/>
    <p:sldId id="316" r:id="rId52"/>
    <p:sldId id="317" r:id="rId53"/>
    <p:sldId id="318" r:id="rId54"/>
    <p:sldId id="320" r:id="rId5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206" autoAdjust="0"/>
    <p:restoredTop sz="94620" autoAdjust="0"/>
  </p:normalViewPr>
  <p:slideViewPr>
    <p:cSldViewPr>
      <p:cViewPr varScale="1">
        <p:scale>
          <a:sx n="109" d="100"/>
          <a:sy n="109" d="100"/>
        </p:scale>
        <p:origin x="196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59C86F-A153-42F7-AC24-83D5C89BF43B}" type="datetimeFigureOut">
              <a:rPr lang="zh-CN" altLang="en-US" smtClean="0"/>
              <a:t>2023/6/12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22D4B8-3B84-40E9-8996-E5A7299DF53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英语四级时间和以往有变化，原因是因为四级英语听力题型与时间的变化，小语种时间区别于四六级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2D4B8-3B84-40E9-8996-E5A7299DF535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甲乙二人同等重要，不分主副，核实信息，不对称的散会后现场与我们交流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2D4B8-3B84-40E9-8996-E5A7299DF535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以四级作为案例详细分析讲解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2D4B8-3B84-40E9-8996-E5A7299DF535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监考教师只需在考试过程中关机，早晨，中午需要开机，方便与考务组取得联系，带手表，切记不要用手机拍照，发微信或者微博，更不要用手机拍考场与试卷，属于违反考场无手机的规定，也属于泄题的嫌疑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2D4B8-3B84-40E9-8996-E5A7299DF535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甲乙二人，协商好，共同合作完成，注意时间，别迟到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2D4B8-3B84-40E9-8996-E5A7299DF535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一定要准时，无论布置考场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2D4B8-3B84-40E9-8996-E5A7299DF535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注意：需要直达考场，取卷完毕后，无论考场是否布置完，都要二人共同带领试卷直接回到考场当中，不要去吃饭，不要回办公室，不要任意带试卷出楼，不要分开行动，避免造成泄题的嫌疑以及不必要的麻烦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2D4B8-3B84-40E9-8996-E5A7299DF535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考生需要签到的是两张表，一个是签到表，一个是座位表，入场过程中有问题的同学，请监考老师将学生口述引导到考务组，监考教师不要离开本考场。安检过程需要监考教师把握时间，如果时间不允许，不需要一一检查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2D4B8-3B84-40E9-8996-E5A7299DF535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引导学生考试前去洗手间，考试过程中学生不能中途离场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2D4B8-3B84-40E9-8996-E5A7299DF535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响铃后一两分钟内，如果出现考生进场，可能由于去考务组办理特殊事宜的同学，此时拿不准是否放行，可以由考务组或流动监考员定夺。提前将试卷袋的打捆绳先解开，迅速数试卷和答题卡</a:t>
            </a:r>
            <a:r>
              <a:rPr lang="en-US" altLang="zh-CN" dirty="0"/>
              <a:t>1,2</a:t>
            </a:r>
            <a:r>
              <a:rPr lang="en-US" altLang="zh-CN" baseline="0" dirty="0"/>
              <a:t> </a:t>
            </a:r>
            <a:r>
              <a:rPr lang="zh-CN" altLang="en-US" baseline="0" dirty="0"/>
              <a:t>是否是三十份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2D4B8-3B84-40E9-8996-E5A7299DF535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举例说明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2D4B8-3B84-40E9-8996-E5A7299DF535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如果条形码没有贴，试卷是无效试卷，只能按照零分处理，规定不给溯源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2D4B8-3B84-40E9-8996-E5A7299DF535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四级有改变，将原先的</a:t>
            </a:r>
            <a:r>
              <a:rPr lang="en-US" altLang="zh-CN" dirty="0"/>
              <a:t>30</a:t>
            </a:r>
            <a:r>
              <a:rPr lang="zh-CN" altLang="en-US" dirty="0"/>
              <a:t>分钟改为本次</a:t>
            </a:r>
            <a:r>
              <a:rPr lang="en-US" altLang="zh-CN" dirty="0"/>
              <a:t>25</a:t>
            </a:r>
            <a:r>
              <a:rPr lang="zh-CN" altLang="en-US" dirty="0"/>
              <a:t>分钟，但是六级未改变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2D4B8-3B84-40E9-8996-E5A7299DF535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需要提醒，但是如果碰到考试继续打听，不听提醒和提示，记录在案，作为事故处理，不要与考生进行试卷的抢夺。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2D4B8-3B84-40E9-8996-E5A7299DF535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注意：考务负责人不要签字，是校领导签字的地方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2D4B8-3B84-40E9-8996-E5A7299DF535}" type="slidenum">
              <a:rPr lang="zh-CN" altLang="en-US" smtClean="0"/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如果遇到作弊学生</a:t>
            </a:r>
            <a:r>
              <a:rPr lang="en-US" altLang="zh-CN" dirty="0"/>
              <a:t>11</a:t>
            </a:r>
            <a:r>
              <a:rPr lang="zh-CN" altLang="en-US" dirty="0"/>
              <a:t>：</a:t>
            </a:r>
            <a:r>
              <a:rPr lang="en-US" altLang="zh-CN" dirty="0"/>
              <a:t>10</a:t>
            </a:r>
            <a:r>
              <a:rPr lang="zh-CN" altLang="en-US" dirty="0"/>
              <a:t>之前，留好证据，交给考务组，</a:t>
            </a:r>
            <a:r>
              <a:rPr lang="en-US" altLang="zh-CN" dirty="0"/>
              <a:t>11:10</a:t>
            </a:r>
            <a:r>
              <a:rPr lang="zh-CN" altLang="en-US" dirty="0"/>
              <a:t>之后，留好证据，监考教师千万不要离开考场去考务组，临近收试卷，作弊考生</a:t>
            </a:r>
            <a:r>
              <a:rPr lang="zh-CN" altLang="en-US" baseline="0" dirty="0"/>
              <a:t>不要放行，所有试卷收点完毕后带作弊考生一起前往考务组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2D4B8-3B84-40E9-8996-E5A7299DF535}" type="slidenum">
              <a:rPr lang="zh-CN" altLang="en-US" smtClean="0"/>
              <a:t>36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2D4B8-3B84-40E9-8996-E5A7299DF535}" type="slidenum">
              <a:rPr lang="zh-CN" altLang="en-US" smtClean="0"/>
              <a:t>37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不要着急，尤其组合场考，举例</a:t>
            </a:r>
            <a:r>
              <a:rPr lang="zh-CN" altLang="en-US" baseline="0" dirty="0"/>
              <a:t> 文</a:t>
            </a:r>
            <a:r>
              <a:rPr lang="en-US" altLang="zh-CN" baseline="0" dirty="0"/>
              <a:t>2-103 </a:t>
            </a:r>
            <a:r>
              <a:rPr lang="zh-CN" altLang="en-US" baseline="0" dirty="0"/>
              <a:t>是第一考场和第二考场，无论谁先点完，都要等待同教室内的另一考场清点完毕无误后统一放行考生。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2D4B8-3B84-40E9-8996-E5A7299DF535}" type="slidenum">
              <a:rPr lang="zh-CN" altLang="en-US" smtClean="0"/>
              <a:t>38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九点四十，写作结束，听力开始的时候是不打铃的，这个时间是监考教师负责收答题卡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2D4B8-3B84-40E9-8996-E5A7299DF535}" type="slidenum">
              <a:rPr lang="zh-CN" altLang="en-US" smtClean="0"/>
              <a:t>39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2023/6/12</a:t>
            </a:fld>
            <a:endParaRPr lang="zh-CN" altLang="en-US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2023/6/12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2023/6/12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燕尾形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燕尾形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2023/6/12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2023/6/12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2023/6/12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2023/6/12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30820CF-B880-4189-942D-D702A7CBA730}" type="datetimeFigureOut">
              <a:rPr lang="zh-CN" altLang="en-US" smtClean="0"/>
              <a:t>2023/6/12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415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CN" altLang="en-US"/>
              <a:t>单击图标添加图片</a:t>
            </a:r>
            <a:endParaRPr kumimoji="0"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2023/6/12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8" name="任意多边形 7"/>
          <p:cNvSpPr/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任意多边形 8"/>
          <p:cNvSpPr/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直角三角形 9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直接连接符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燕尾形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燕尾形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2023/6/12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2023/6/12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 12"/>
          <p:cNvSpPr/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任意多边形 11"/>
          <p:cNvSpPr/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角三角形 13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标题占位符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0" name="文本占位符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  <a:p>
            <a:pPr lvl="1" eaLnBrk="1" latinLnBrk="0" hangingPunct="1"/>
            <a:r>
              <a:rPr kumimoji="0" lang="zh-CN" altLang="en-US"/>
              <a:t>第二级</a:t>
            </a:r>
          </a:p>
          <a:p>
            <a:pPr lvl="2" eaLnBrk="1" latinLnBrk="0" hangingPunct="1"/>
            <a:r>
              <a:rPr kumimoji="0" lang="zh-CN" altLang="en-US"/>
              <a:t>第三级</a:t>
            </a:r>
          </a:p>
          <a:p>
            <a:pPr lvl="3" eaLnBrk="1" latinLnBrk="0" hangingPunct="1"/>
            <a:r>
              <a:rPr kumimoji="0" lang="zh-CN" altLang="en-US"/>
              <a:t>第四级</a:t>
            </a:r>
          </a:p>
          <a:p>
            <a:pPr lvl="4" eaLnBrk="1" latinLnBrk="0" hangingPunct="1"/>
            <a:r>
              <a:rPr kumimoji="0" lang="zh-CN" altLang="en-US"/>
              <a:t>第五级</a:t>
            </a:r>
            <a:endParaRPr kumimoji="0" 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2023/6/12</a:t>
            </a:fld>
            <a:endParaRPr lang="zh-CN" altLang="en-US"/>
          </a:p>
        </p:txBody>
      </p:sp>
      <p:sp>
        <p:nvSpPr>
          <p:cNvPr id="22" name="页脚占位符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55905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 panose="05040102010807070707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665" indent="-228600" algn="l" rtl="0" eaLnBrk="1" latinLnBrk="0" hangingPunct="1">
        <a:spcBef>
          <a:spcPts val="325"/>
        </a:spcBef>
        <a:buClr>
          <a:schemeClr val="accent1"/>
        </a:buClr>
        <a:buFont typeface="Verdana" panose="020B0604030504040204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790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 panose="05020102010507070707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 panose="05020102010507070707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 panose="05020102010507070707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zh-CN" altLang="en-US" dirty="0"/>
              <a:t>全国大学英语四、六级考试</a:t>
            </a:r>
            <a:r>
              <a:rPr lang="en-US" altLang="zh-CN" dirty="0"/>
              <a:t/>
            </a:r>
            <a:br>
              <a:rPr lang="en-US" altLang="zh-CN" dirty="0"/>
            </a:br>
            <a:r>
              <a:rPr lang="zh-CN" altLang="en-US" dirty="0">
                <a:solidFill>
                  <a:schemeClr val="accent1"/>
                </a:solidFill>
              </a:rPr>
              <a:t>考前培训会</a:t>
            </a:r>
          </a:p>
        </p:txBody>
      </p:sp>
      <p:sp>
        <p:nvSpPr>
          <p:cNvPr id="4" name="矩形 3"/>
          <p:cNvSpPr/>
          <p:nvPr/>
        </p:nvSpPr>
        <p:spPr>
          <a:xfrm>
            <a:off x="4283968" y="6021288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zh-CN" altLang="en-US" sz="16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北京工商大学教务处</a:t>
            </a:r>
          </a:p>
          <a:p>
            <a:pPr algn="r"/>
            <a:r>
              <a:rPr lang="en-US" altLang="zh-CN" sz="16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2023</a:t>
            </a:r>
            <a:r>
              <a:rPr lang="zh-CN" alt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sz="16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  <a:r>
              <a:rPr lang="zh-CN" alt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en-US" altLang="zh-CN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13</a:t>
            </a:r>
            <a:r>
              <a:rPr lang="zh-CN" alt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日</a:t>
            </a:r>
            <a:endParaRPr lang="zh-CN" altLang="en-US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7856134"/>
              </p:ext>
            </p:extLst>
          </p:nvPr>
        </p:nvGraphicFramePr>
        <p:xfrm>
          <a:off x="428596" y="1857364"/>
          <a:ext cx="8229600" cy="26437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9508">
                <a:tc gridSpan="3"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时  间</a:t>
                      </a:r>
                    </a:p>
                  </a:txBody>
                  <a:tcPr anchor="ctr">
                    <a:lnB w="381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类  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>
                          <a:solidFill>
                            <a:schemeClr val="accent2"/>
                          </a:solidFill>
                        </a:rPr>
                        <a:t>9:00</a:t>
                      </a:r>
                      <a:endParaRPr lang="zh-CN" altLang="en-US" sz="2800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>
                          <a:solidFill>
                            <a:schemeClr val="accent2"/>
                          </a:solidFill>
                        </a:rPr>
                        <a:t>—</a:t>
                      </a:r>
                      <a:endParaRPr lang="zh-CN" altLang="en-US" sz="2800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800" dirty="0">
                          <a:solidFill>
                            <a:schemeClr val="accent2"/>
                          </a:solidFill>
                        </a:rPr>
                        <a:t>11:20</a:t>
                      </a:r>
                      <a:endParaRPr lang="zh-CN" altLang="en-US" sz="2800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solidFill>
                            <a:schemeClr val="accent2"/>
                          </a:solidFill>
                        </a:rPr>
                        <a:t>英语四级考试</a:t>
                      </a:r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>
                          <a:solidFill>
                            <a:schemeClr val="accent2"/>
                          </a:solidFill>
                        </a:rPr>
                        <a:t>15:00</a:t>
                      </a:r>
                      <a:endParaRPr lang="zh-CN" altLang="en-US" sz="2800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>
                          <a:solidFill>
                            <a:schemeClr val="accent2"/>
                          </a:solidFill>
                        </a:rPr>
                        <a:t>—</a:t>
                      </a:r>
                      <a:endParaRPr lang="zh-CN" altLang="en-US" sz="2800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800" dirty="0">
                          <a:solidFill>
                            <a:schemeClr val="accent2"/>
                          </a:solidFill>
                        </a:rPr>
                        <a:t>17:25</a:t>
                      </a:r>
                      <a:endParaRPr lang="zh-CN" altLang="en-US" sz="2800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solidFill>
                            <a:schemeClr val="accent2"/>
                          </a:solidFill>
                        </a:rPr>
                        <a:t>英语六级</a:t>
                      </a:r>
                      <a:r>
                        <a:rPr lang="zh-CN" altLang="en-US" sz="2800" dirty="0" smtClean="0">
                          <a:solidFill>
                            <a:schemeClr val="accent2"/>
                          </a:solidFill>
                        </a:rPr>
                        <a:t>考试</a:t>
                      </a:r>
                      <a:endParaRPr lang="zh-CN" altLang="en-US" sz="2800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3066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</a:rPr>
                        <a:t>考生</a:t>
                      </a:r>
                      <a:r>
                        <a:rPr kumimoji="0" lang="zh-CN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</a:rPr>
                        <a:t>考前</a:t>
                      </a:r>
                      <a:r>
                        <a:rPr kumimoji="0" lang="en-US" altLang="zh-CN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DA1F2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</a:rPr>
                        <a:t>30</a:t>
                      </a:r>
                      <a:r>
                        <a:rPr kumimoji="0" lang="zh-CN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DA1F28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</a:rPr>
                        <a:t>分钟</a:t>
                      </a:r>
                      <a:r>
                        <a:rPr kumimoji="0" lang="zh-CN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</a:rPr>
                        <a:t>入场</a:t>
                      </a:r>
                    </a:p>
                    <a:p>
                      <a:pPr algn="ctr"/>
                      <a:endParaRPr lang="zh-CN" altLang="en-US" dirty="0"/>
                    </a:p>
                  </a:txBody>
                  <a:tcPr anchor="ctr"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/>
          <a:lstStyle/>
          <a:p>
            <a:r>
              <a:rPr lang="zh-CN" altLang="en-US" dirty="0"/>
              <a:t>考试时间：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71802" y="500042"/>
            <a:ext cx="4714908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1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6</a:t>
            </a:r>
            <a:r>
              <a:rPr lang="zh-CN" altLang="en-US" sz="41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月</a:t>
            </a:r>
            <a:r>
              <a:rPr lang="en-US" altLang="zh-CN" sz="41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17</a:t>
            </a:r>
            <a:r>
              <a:rPr lang="zh-CN" altLang="en-US" sz="41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日</a:t>
            </a:r>
            <a:r>
              <a:rPr lang="zh-CN" altLang="en-US" sz="41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（</a:t>
            </a:r>
            <a:r>
              <a:rPr lang="zh-CN" altLang="en-US" sz="41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周六）</a:t>
            </a:r>
            <a:endParaRPr lang="zh-CN" altLang="en-US" sz="4100" b="1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ts val="2800"/>
              </a:lnSpc>
            </a:pPr>
            <a:r>
              <a:rPr lang="en-US" altLang="zh-CN" sz="2000" dirty="0">
                <a:solidFill>
                  <a:srgbClr val="FF0000"/>
                </a:solidFill>
              </a:rPr>
              <a:t>1</a:t>
            </a:r>
            <a:r>
              <a:rPr lang="zh-CN" altLang="en-US" sz="2000" dirty="0">
                <a:solidFill>
                  <a:srgbClr val="FF0000"/>
                </a:solidFill>
              </a:rPr>
              <a:t>、考场记录单</a:t>
            </a:r>
            <a:r>
              <a:rPr lang="en-US" altLang="zh-CN" sz="2000" dirty="0">
                <a:solidFill>
                  <a:srgbClr val="FF0000"/>
                </a:solidFill>
              </a:rPr>
              <a:t>1</a:t>
            </a:r>
            <a:r>
              <a:rPr lang="zh-CN" altLang="en-US" sz="2000" dirty="0">
                <a:solidFill>
                  <a:srgbClr val="FF0000"/>
                </a:solidFill>
              </a:rPr>
              <a:t>张</a:t>
            </a:r>
            <a:r>
              <a:rPr lang="zh-CN" altLang="en-US" sz="2000" dirty="0" smtClean="0">
                <a:solidFill>
                  <a:srgbClr val="FF0000"/>
                </a:solidFill>
              </a:rPr>
              <a:t>（绿色</a:t>
            </a:r>
            <a:r>
              <a:rPr lang="zh-CN" altLang="en-US" sz="2000" dirty="0">
                <a:solidFill>
                  <a:srgbClr val="FF0000"/>
                </a:solidFill>
              </a:rPr>
              <a:t>）</a:t>
            </a:r>
          </a:p>
          <a:p>
            <a:pPr>
              <a:lnSpc>
                <a:spcPts val="2800"/>
              </a:lnSpc>
            </a:pPr>
            <a:r>
              <a:rPr lang="en-US" altLang="zh-CN" sz="2000" dirty="0">
                <a:solidFill>
                  <a:srgbClr val="FF0000"/>
                </a:solidFill>
              </a:rPr>
              <a:t>2</a:t>
            </a:r>
            <a:r>
              <a:rPr lang="zh-CN" altLang="en-US" sz="2000" dirty="0">
                <a:solidFill>
                  <a:srgbClr val="FF0000"/>
                </a:solidFill>
              </a:rPr>
              <a:t>、考生座位表（带照片）</a:t>
            </a:r>
            <a:r>
              <a:rPr lang="en-US" altLang="zh-CN" sz="2000" dirty="0">
                <a:solidFill>
                  <a:srgbClr val="FF0000"/>
                </a:solidFill>
              </a:rPr>
              <a:t>1</a:t>
            </a:r>
            <a:r>
              <a:rPr lang="zh-CN" altLang="en-US" sz="2000" dirty="0">
                <a:solidFill>
                  <a:srgbClr val="FF0000"/>
                </a:solidFill>
              </a:rPr>
              <a:t>张</a:t>
            </a:r>
            <a:r>
              <a:rPr lang="zh-CN" altLang="en-US" sz="2000" dirty="0" smtClean="0">
                <a:solidFill>
                  <a:srgbClr val="FF0000"/>
                </a:solidFill>
              </a:rPr>
              <a:t>（粉色</a:t>
            </a:r>
            <a:r>
              <a:rPr lang="zh-CN" altLang="en-US" sz="2000" dirty="0">
                <a:solidFill>
                  <a:srgbClr val="FF0000"/>
                </a:solidFill>
              </a:rPr>
              <a:t>）</a:t>
            </a:r>
          </a:p>
          <a:p>
            <a:pPr>
              <a:lnSpc>
                <a:spcPts val="2800"/>
              </a:lnSpc>
            </a:pPr>
            <a:r>
              <a:rPr lang="en-US" altLang="zh-CN" sz="2000" dirty="0">
                <a:solidFill>
                  <a:srgbClr val="FF0000"/>
                </a:solidFill>
              </a:rPr>
              <a:t>3</a:t>
            </a:r>
            <a:r>
              <a:rPr lang="zh-CN" altLang="en-US" sz="2000" dirty="0">
                <a:solidFill>
                  <a:srgbClr val="FF0000"/>
                </a:solidFill>
              </a:rPr>
              <a:t>、考生签到表</a:t>
            </a:r>
            <a:r>
              <a:rPr lang="en-US" altLang="zh-CN" sz="2000" dirty="0">
                <a:solidFill>
                  <a:srgbClr val="FF0000"/>
                </a:solidFill>
              </a:rPr>
              <a:t>1</a:t>
            </a:r>
            <a:r>
              <a:rPr lang="zh-CN" altLang="en-US" sz="2000" dirty="0" smtClean="0">
                <a:solidFill>
                  <a:srgbClr val="FF0000"/>
                </a:solidFill>
              </a:rPr>
              <a:t>张（粉色</a:t>
            </a:r>
            <a:r>
              <a:rPr lang="zh-CN" altLang="en-US" sz="2000" dirty="0">
                <a:solidFill>
                  <a:srgbClr val="FF0000"/>
                </a:solidFill>
              </a:rPr>
              <a:t>）</a:t>
            </a:r>
          </a:p>
          <a:p>
            <a:pPr>
              <a:lnSpc>
                <a:spcPts val="2800"/>
              </a:lnSpc>
            </a:pPr>
            <a:r>
              <a:rPr lang="en-US" altLang="zh-CN" sz="2000" dirty="0"/>
              <a:t>4</a:t>
            </a:r>
            <a:r>
              <a:rPr lang="zh-CN" altLang="en-US" sz="2000" dirty="0"/>
              <a:t>、考生名册</a:t>
            </a:r>
            <a:r>
              <a:rPr lang="en-US" altLang="zh-CN" sz="2000" dirty="0"/>
              <a:t>1</a:t>
            </a:r>
            <a:r>
              <a:rPr lang="zh-CN" altLang="en-US" sz="2000" dirty="0"/>
              <a:t>张</a:t>
            </a:r>
          </a:p>
          <a:p>
            <a:pPr>
              <a:lnSpc>
                <a:spcPts val="2800"/>
              </a:lnSpc>
            </a:pPr>
            <a:r>
              <a:rPr lang="en-US" altLang="zh-CN" sz="2000" dirty="0"/>
              <a:t>5</a:t>
            </a:r>
            <a:r>
              <a:rPr lang="zh-CN" altLang="en-US" sz="2000" dirty="0"/>
              <a:t>、门贴</a:t>
            </a:r>
            <a:r>
              <a:rPr lang="en-US" altLang="zh-CN" sz="2000" dirty="0"/>
              <a:t>1</a:t>
            </a:r>
            <a:r>
              <a:rPr lang="zh-CN" altLang="en-US" sz="2000" dirty="0"/>
              <a:t>张；桌贴</a:t>
            </a:r>
            <a:r>
              <a:rPr lang="en-US" altLang="zh-CN" sz="2000" dirty="0"/>
              <a:t>1</a:t>
            </a:r>
            <a:r>
              <a:rPr lang="zh-CN" altLang="en-US" sz="2000" dirty="0"/>
              <a:t>份</a:t>
            </a:r>
            <a:r>
              <a:rPr lang="en-US" altLang="zh-CN" sz="2000" dirty="0"/>
              <a:t>3</a:t>
            </a:r>
            <a:r>
              <a:rPr lang="zh-CN" altLang="en-US" sz="2000" dirty="0"/>
              <a:t>张</a:t>
            </a:r>
          </a:p>
          <a:p>
            <a:pPr>
              <a:lnSpc>
                <a:spcPts val="2800"/>
              </a:lnSpc>
            </a:pPr>
            <a:r>
              <a:rPr lang="en-US" altLang="zh-CN" sz="2000" dirty="0"/>
              <a:t>6</a:t>
            </a:r>
            <a:r>
              <a:rPr lang="zh-CN" altLang="en-US" sz="2000" dirty="0"/>
              <a:t>、监考员手册</a:t>
            </a:r>
            <a:r>
              <a:rPr lang="en-US" altLang="zh-CN" sz="2000" dirty="0"/>
              <a:t>1</a:t>
            </a:r>
            <a:r>
              <a:rPr lang="zh-CN" altLang="en-US" sz="2000" dirty="0"/>
              <a:t>本、特别提示（半页）</a:t>
            </a:r>
            <a:r>
              <a:rPr lang="en-US" altLang="zh-CN" sz="2000" dirty="0"/>
              <a:t>1</a:t>
            </a:r>
            <a:r>
              <a:rPr lang="zh-CN" altLang="en-US" sz="2000" dirty="0"/>
              <a:t>张</a:t>
            </a:r>
          </a:p>
          <a:p>
            <a:pPr>
              <a:lnSpc>
                <a:spcPts val="2800"/>
              </a:lnSpc>
            </a:pPr>
            <a:r>
              <a:rPr lang="en-US" altLang="zh-CN" sz="2000" dirty="0"/>
              <a:t>7</a:t>
            </a:r>
            <a:r>
              <a:rPr lang="zh-CN" altLang="en-US" sz="2000" dirty="0"/>
              <a:t>、铅笔</a:t>
            </a:r>
            <a:r>
              <a:rPr lang="en-US" altLang="zh-CN" sz="2000" dirty="0"/>
              <a:t>1</a:t>
            </a:r>
            <a:r>
              <a:rPr lang="zh-CN" altLang="en-US" sz="2000" dirty="0"/>
              <a:t>支、签字笔</a:t>
            </a:r>
            <a:r>
              <a:rPr lang="en-US" altLang="zh-CN" sz="2000" dirty="0"/>
              <a:t>1</a:t>
            </a:r>
            <a:r>
              <a:rPr lang="zh-CN" altLang="en-US" sz="2000" dirty="0"/>
              <a:t>支、橡皮</a:t>
            </a:r>
            <a:r>
              <a:rPr lang="en-US" altLang="zh-CN" sz="2000" dirty="0"/>
              <a:t>1</a:t>
            </a:r>
            <a:r>
              <a:rPr lang="zh-CN" altLang="en-US" sz="2000" dirty="0"/>
              <a:t>块、胶条</a:t>
            </a:r>
            <a:r>
              <a:rPr lang="en-US" altLang="zh-CN" sz="2000" dirty="0"/>
              <a:t>1</a:t>
            </a:r>
            <a:r>
              <a:rPr lang="zh-CN" altLang="en-US" sz="2000" dirty="0"/>
              <a:t>个</a:t>
            </a:r>
          </a:p>
          <a:p>
            <a:pPr>
              <a:lnSpc>
                <a:spcPts val="2800"/>
              </a:lnSpc>
            </a:pPr>
            <a:r>
              <a:rPr lang="en-US" altLang="zh-CN" sz="2000" dirty="0"/>
              <a:t>8</a:t>
            </a:r>
            <a:r>
              <a:rPr lang="zh-CN" altLang="en-US" sz="2000" dirty="0"/>
              <a:t>、监考</a:t>
            </a:r>
            <a:r>
              <a:rPr lang="zh-CN" altLang="en-US" sz="2000" dirty="0" smtClean="0"/>
              <a:t>证</a:t>
            </a:r>
            <a:r>
              <a:rPr lang="en-US" altLang="zh-CN" sz="2000" dirty="0"/>
              <a:t>2</a:t>
            </a:r>
            <a:r>
              <a:rPr lang="zh-CN" altLang="en-US" sz="2000" dirty="0" smtClean="0"/>
              <a:t>个</a:t>
            </a:r>
            <a:r>
              <a:rPr lang="zh-CN" altLang="en-US" sz="2000" dirty="0"/>
              <a:t>、操作要点</a:t>
            </a:r>
            <a:r>
              <a:rPr lang="en-US" altLang="zh-CN" sz="2000" dirty="0"/>
              <a:t>1</a:t>
            </a:r>
            <a:r>
              <a:rPr lang="zh-CN" altLang="en-US" sz="2000" dirty="0"/>
              <a:t>张</a:t>
            </a:r>
          </a:p>
          <a:p>
            <a:pPr>
              <a:lnSpc>
                <a:spcPts val="2800"/>
              </a:lnSpc>
            </a:pPr>
            <a:endParaRPr lang="zh-CN" altLang="en-US" sz="2000" dirty="0"/>
          </a:p>
          <a:p>
            <a:pPr>
              <a:lnSpc>
                <a:spcPts val="2800"/>
              </a:lnSpc>
            </a:pPr>
            <a:endParaRPr lang="en-US" altLang="zh-CN" sz="2000" dirty="0"/>
          </a:p>
          <a:p>
            <a:pPr>
              <a:lnSpc>
                <a:spcPts val="2800"/>
              </a:lnSpc>
            </a:pPr>
            <a:endParaRPr lang="en-US" altLang="zh-CN" sz="2000" dirty="0"/>
          </a:p>
          <a:p>
            <a:pPr>
              <a:lnSpc>
                <a:spcPts val="2800"/>
              </a:lnSpc>
            </a:pPr>
            <a:endParaRPr lang="zh-CN" altLang="en-US" sz="2000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考务袋内：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0" y="5805264"/>
            <a:ext cx="9143999" cy="490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核对考务袋内考场信息是否一致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855" indent="0">
              <a:lnSpc>
                <a:spcPts val="2800"/>
              </a:lnSpc>
              <a:buNone/>
            </a:pPr>
            <a:endParaRPr lang="en-US" altLang="zh-CN" sz="2000" dirty="0"/>
          </a:p>
          <a:p>
            <a:pPr marL="109855" indent="0">
              <a:lnSpc>
                <a:spcPts val="2800"/>
              </a:lnSpc>
              <a:buNone/>
            </a:pPr>
            <a:endParaRPr lang="en-US" altLang="zh-CN" sz="2000" dirty="0"/>
          </a:p>
          <a:p>
            <a:pPr marL="109855" indent="0">
              <a:lnSpc>
                <a:spcPts val="2800"/>
              </a:lnSpc>
              <a:buNone/>
            </a:pPr>
            <a:r>
              <a:rPr lang="zh-CN" altLang="en-US" sz="2000" dirty="0"/>
              <a:t>副监考老师不再领取考务袋。请与主监考老师一起布置考场。</a:t>
            </a:r>
            <a:endParaRPr lang="en-US" altLang="zh-CN" sz="2000" dirty="0"/>
          </a:p>
          <a:p>
            <a:pPr marL="109855" indent="0">
              <a:lnSpc>
                <a:spcPts val="2800"/>
              </a:lnSpc>
              <a:buNone/>
            </a:pPr>
            <a:endParaRPr lang="en-US" altLang="zh-CN" sz="2000" dirty="0"/>
          </a:p>
          <a:p>
            <a:pPr marL="109855" indent="0">
              <a:lnSpc>
                <a:spcPts val="2800"/>
              </a:lnSpc>
              <a:buNone/>
            </a:pPr>
            <a:endParaRPr lang="en-US" altLang="zh-CN" sz="2000" dirty="0"/>
          </a:p>
          <a:p>
            <a:pPr marL="109855" indent="0">
              <a:lnSpc>
                <a:spcPts val="2800"/>
              </a:lnSpc>
              <a:buNone/>
            </a:pPr>
            <a:endParaRPr lang="en-US" altLang="zh-CN" sz="2000" dirty="0"/>
          </a:p>
          <a:p>
            <a:pPr marL="109855" indent="0">
              <a:lnSpc>
                <a:spcPts val="2800"/>
              </a:lnSpc>
              <a:buNone/>
            </a:pPr>
            <a:r>
              <a:rPr lang="zh-CN" altLang="en-US" sz="2000" dirty="0"/>
              <a:t>考试结束后请主监考教师将监考员手册（本）与监考证交回</a:t>
            </a:r>
            <a:endParaRPr lang="en-US" altLang="zh-CN" sz="2000" dirty="0"/>
          </a:p>
          <a:p>
            <a:pPr marL="109855" indent="0">
              <a:buNone/>
            </a:pP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0" y="5805264"/>
            <a:ext cx="9143999" cy="490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核对考务袋内考场信息是否一致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zh-CN" altLang="en-US" dirty="0"/>
              <a:t>四级考试</a:t>
            </a:r>
            <a:r>
              <a:rPr lang="zh-CN" altLang="en-US" dirty="0" smtClean="0"/>
              <a:t>（</a:t>
            </a:r>
            <a:r>
              <a:rPr lang="en-US" altLang="zh-CN" dirty="0"/>
              <a:t>6</a:t>
            </a:r>
            <a:r>
              <a:rPr lang="zh-CN" altLang="en-US" dirty="0" smtClean="0"/>
              <a:t>月</a:t>
            </a:r>
            <a:r>
              <a:rPr lang="en-US" altLang="zh-CN" dirty="0" smtClean="0"/>
              <a:t>17</a:t>
            </a:r>
            <a:r>
              <a:rPr lang="zh-CN" altLang="en-US" dirty="0" smtClean="0"/>
              <a:t>日</a:t>
            </a:r>
            <a:r>
              <a:rPr lang="zh-CN" altLang="en-US" dirty="0" smtClean="0">
                <a:solidFill>
                  <a:schemeClr val="accent2"/>
                </a:solidFill>
              </a:rPr>
              <a:t>周六</a:t>
            </a:r>
            <a:r>
              <a:rPr lang="zh-CN" altLang="en-US" dirty="0" smtClean="0"/>
              <a:t>上午</a:t>
            </a:r>
            <a:r>
              <a:rPr lang="zh-CN" altLang="en-US" dirty="0"/>
              <a:t>）</a:t>
            </a:r>
            <a:br>
              <a:rPr lang="zh-CN" altLang="en-US" dirty="0"/>
            </a:br>
            <a:r>
              <a:rPr lang="zh-CN" altLang="en-US" dirty="0">
                <a:solidFill>
                  <a:schemeClr val="accent1"/>
                </a:solidFill>
              </a:rPr>
              <a:t>详细工作流程及要点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监考人员：手机关机，放指定位置</a:t>
            </a:r>
          </a:p>
        </p:txBody>
      </p:sp>
      <p:pic>
        <p:nvPicPr>
          <p:cNvPr id="4" name="图片 6" descr="2314365_111557038203_2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77"/>
          <a:stretch>
            <a:fillRect/>
          </a:stretch>
        </p:blipFill>
        <p:spPr bwMode="auto">
          <a:xfrm>
            <a:off x="2051720" y="1520458"/>
            <a:ext cx="5111998" cy="4644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CN" dirty="0">
              <a:latin typeface="+mn-ea"/>
            </a:endParaRPr>
          </a:p>
          <a:p>
            <a:r>
              <a:rPr lang="zh-CN" altLang="en-US" dirty="0" smtClean="0">
                <a:latin typeface="+mn-ea"/>
              </a:rPr>
              <a:t>已恢复</a:t>
            </a:r>
            <a:r>
              <a:rPr lang="zh-CN" altLang="en-US" dirty="0">
                <a:latin typeface="+mn-ea"/>
              </a:rPr>
              <a:t>到正常组考状态，不再提防疫要求，不得再进行入场体温检测，进入考场是否佩戴口罩无需提醒，全凭自愿。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本次考试不再有防疫要求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阜成路校区：</a:t>
            </a:r>
            <a:endParaRPr lang="en-US" altLang="zh-CN" dirty="0"/>
          </a:p>
          <a:p>
            <a:r>
              <a:rPr lang="zh-CN" altLang="en-US" dirty="0"/>
              <a:t>教一楼   </a:t>
            </a:r>
            <a:r>
              <a:rPr lang="en-US" altLang="zh-CN" dirty="0"/>
              <a:t>301</a:t>
            </a:r>
            <a:r>
              <a:rPr lang="zh-CN" altLang="en-US" dirty="0"/>
              <a:t>、</a:t>
            </a:r>
            <a:r>
              <a:rPr lang="en-US" altLang="zh-CN" dirty="0"/>
              <a:t>302</a:t>
            </a:r>
            <a:r>
              <a:rPr lang="zh-CN" altLang="en-US" dirty="0"/>
              <a:t>、</a:t>
            </a:r>
            <a:r>
              <a:rPr lang="en-US" altLang="zh-CN" dirty="0"/>
              <a:t>303</a:t>
            </a:r>
            <a:r>
              <a:rPr lang="zh-CN" altLang="en-US" dirty="0"/>
              <a:t>、</a:t>
            </a:r>
            <a:r>
              <a:rPr lang="en-US" altLang="zh-CN" dirty="0"/>
              <a:t>304</a:t>
            </a:r>
            <a:r>
              <a:rPr lang="zh-CN" altLang="en-US" dirty="0"/>
              <a:t>、</a:t>
            </a:r>
            <a:r>
              <a:rPr lang="en-US" altLang="zh-CN" dirty="0"/>
              <a:t>305</a:t>
            </a:r>
            <a:r>
              <a:rPr lang="en-US" dirty="0"/>
              <a:t>    </a:t>
            </a:r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良乡校区：</a:t>
            </a:r>
            <a:endParaRPr lang="en-US" altLang="zh-CN" dirty="0"/>
          </a:p>
          <a:p>
            <a:r>
              <a:rPr lang="zh-CN" altLang="en-US" dirty="0"/>
              <a:t>法学楼：</a:t>
            </a:r>
            <a:r>
              <a:rPr lang="en-US" altLang="zh-CN" dirty="0"/>
              <a:t>105</a:t>
            </a:r>
            <a:r>
              <a:rPr lang="zh-CN" altLang="en-US" dirty="0"/>
              <a:t>、</a:t>
            </a:r>
            <a:r>
              <a:rPr lang="en-US" altLang="zh-CN" dirty="0"/>
              <a:t>106</a:t>
            </a:r>
            <a:r>
              <a:rPr lang="zh-CN" altLang="en-US" dirty="0"/>
              <a:t>、</a:t>
            </a:r>
            <a:r>
              <a:rPr lang="en-US" altLang="zh-CN" dirty="0" smtClean="0"/>
              <a:t>204</a:t>
            </a:r>
            <a:r>
              <a:rPr lang="zh-CN" altLang="en-US" dirty="0" smtClean="0"/>
              <a:t>、</a:t>
            </a:r>
            <a:r>
              <a:rPr lang="en-US" altLang="zh-CN" dirty="0"/>
              <a:t>206</a:t>
            </a:r>
            <a:r>
              <a:rPr lang="zh-CN" altLang="en-US" dirty="0"/>
              <a:t>、</a:t>
            </a:r>
            <a:r>
              <a:rPr lang="en-US" altLang="zh-CN" dirty="0"/>
              <a:t>208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备用考场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107504" y="1285860"/>
            <a:ext cx="8784976" cy="4721431"/>
          </a:xfrm>
        </p:spPr>
        <p:txBody>
          <a:bodyPr vert="horz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时间：</a:t>
            </a:r>
            <a:r>
              <a:rPr lang="en-US" altLang="zh-CN" dirty="0" smtClean="0">
                <a:solidFill>
                  <a:srgbClr val="FF0000"/>
                </a:solidFill>
              </a:rPr>
              <a:t>7:40</a:t>
            </a:r>
            <a:endParaRPr lang="en-US" altLang="zh-CN" sz="1400" dirty="0">
              <a:solidFill>
                <a:schemeClr val="accent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dirty="0"/>
              <a:t>工作内容：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粘贴门贴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在黑板上书写</a:t>
            </a:r>
            <a:r>
              <a:rPr lang="zh-CN" altLang="en-US" dirty="0">
                <a:solidFill>
                  <a:srgbClr val="FF0000"/>
                </a:solidFill>
              </a:rPr>
              <a:t>特别提示</a:t>
            </a:r>
            <a:r>
              <a:rPr lang="zh-CN" altLang="en-US" dirty="0"/>
              <a:t>及座位安排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贴座位号（桌贴）</a:t>
            </a:r>
            <a:endParaRPr lang="en-US" altLang="zh-CN" dirty="0"/>
          </a:p>
          <a:p>
            <a:pPr marL="880110" lvl="1" indent="-514350">
              <a:lnSpc>
                <a:spcPct val="150000"/>
              </a:lnSpc>
              <a:buNone/>
            </a:pPr>
            <a:r>
              <a:rPr lang="zh-CN" altLang="en-US" dirty="0"/>
              <a:t>良乡英语四六级：文二楼、工二楼、文体</a:t>
            </a:r>
            <a:r>
              <a:rPr lang="zh-CN" altLang="en-US" dirty="0" smtClean="0"/>
              <a:t>馆、法学楼（小语种）；</a:t>
            </a:r>
            <a:r>
              <a:rPr lang="zh-CN" altLang="en-US" dirty="0"/>
              <a:t>阜成路英语四六级：教三楼、教一</a:t>
            </a:r>
            <a:r>
              <a:rPr lang="zh-CN" altLang="en-US" dirty="0" smtClean="0"/>
              <a:t>楼，教二楼（小语种）</a:t>
            </a:r>
            <a:endParaRPr lang="en-US" altLang="zh-CN" dirty="0"/>
          </a:p>
          <a:p>
            <a:pPr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第一步：布置考场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桌贴</a:t>
            </a: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934" y="1142984"/>
            <a:ext cx="3363650" cy="482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0" y="1643050"/>
            <a:ext cx="3643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+mn-ea"/>
              </a:rPr>
              <a:t>标准化考场每个考场</a:t>
            </a:r>
            <a:r>
              <a:rPr lang="en-US" altLang="zh-CN" sz="2400" dirty="0">
                <a:latin typeface="+mn-ea"/>
              </a:rPr>
              <a:t>30</a:t>
            </a:r>
            <a:r>
              <a:rPr lang="zh-CN" altLang="en-US" sz="2400" dirty="0">
                <a:latin typeface="+mn-ea"/>
              </a:rPr>
              <a:t>人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ts val="2800"/>
              </a:lnSpc>
            </a:pPr>
            <a:r>
              <a:rPr lang="en-US" altLang="zh-CN" sz="2000" dirty="0"/>
              <a:t>9:00    </a:t>
            </a:r>
            <a:r>
              <a:rPr lang="zh-CN" altLang="en-US" sz="2000" dirty="0"/>
              <a:t>禁止迟到考生入场。发答题卡</a:t>
            </a:r>
            <a:r>
              <a:rPr lang="en-US" altLang="zh-CN" sz="2000" dirty="0"/>
              <a:t>1</a:t>
            </a:r>
            <a:r>
              <a:rPr lang="zh-CN" altLang="en-US" sz="2000" dirty="0"/>
              <a:t>、答题卡</a:t>
            </a:r>
            <a:r>
              <a:rPr lang="en-US" altLang="zh-CN" sz="2000" dirty="0"/>
              <a:t>2</a:t>
            </a:r>
            <a:r>
              <a:rPr lang="zh-CN" altLang="en-US" sz="2000" dirty="0"/>
              <a:t>及试卷</a:t>
            </a:r>
          </a:p>
          <a:p>
            <a:pPr>
              <a:lnSpc>
                <a:spcPts val="2800"/>
              </a:lnSpc>
            </a:pPr>
            <a:r>
              <a:rPr lang="en-US" altLang="zh-CN" sz="2000" dirty="0"/>
              <a:t>9:10    </a:t>
            </a:r>
            <a:r>
              <a:rPr lang="zh-CN" altLang="en-US" sz="2000" dirty="0"/>
              <a:t>考试正式开始。考生开始作答作文。</a:t>
            </a:r>
          </a:p>
          <a:p>
            <a:pPr>
              <a:lnSpc>
                <a:spcPts val="2800"/>
              </a:lnSpc>
            </a:pPr>
            <a:r>
              <a:rPr lang="en-US" altLang="zh-CN" sz="2000" dirty="0"/>
              <a:t>9:35    </a:t>
            </a:r>
            <a:r>
              <a:rPr lang="zh-CN" altLang="en-US" sz="2000" dirty="0"/>
              <a:t>提示考生</a:t>
            </a:r>
            <a:r>
              <a:rPr lang="en-US" altLang="zh-CN" sz="2000" dirty="0"/>
              <a:t>5</a:t>
            </a:r>
            <a:r>
              <a:rPr lang="zh-CN" altLang="en-US" sz="2000" dirty="0"/>
              <a:t>分钟后结束写作考试即将开始听力考试</a:t>
            </a:r>
          </a:p>
          <a:p>
            <a:pPr>
              <a:lnSpc>
                <a:spcPts val="2800"/>
              </a:lnSpc>
            </a:pPr>
            <a:r>
              <a:rPr lang="en-US" altLang="zh-CN" sz="2000" dirty="0"/>
              <a:t>9:40    </a:t>
            </a:r>
            <a:r>
              <a:rPr lang="zh-CN" altLang="en-US" sz="2000" dirty="0"/>
              <a:t>听力考试开始。</a:t>
            </a:r>
          </a:p>
          <a:p>
            <a:pPr>
              <a:lnSpc>
                <a:spcPts val="2800"/>
              </a:lnSpc>
            </a:pPr>
            <a:r>
              <a:rPr lang="en-US" altLang="zh-CN" sz="2000" dirty="0"/>
              <a:t>10:05</a:t>
            </a:r>
            <a:r>
              <a:rPr lang="en-US" altLang="zh-CN" sz="2000" dirty="0">
                <a:solidFill>
                  <a:srgbClr val="FF0000"/>
                </a:solidFill>
              </a:rPr>
              <a:t>  </a:t>
            </a:r>
            <a:r>
              <a:rPr lang="zh-CN" altLang="en-US" sz="2000" dirty="0"/>
              <a:t>听力考试结束，考生立即摘下耳机，停止作答，收答题卡</a:t>
            </a:r>
            <a:r>
              <a:rPr lang="en-US" altLang="zh-CN" sz="2000" dirty="0"/>
              <a:t>1</a:t>
            </a:r>
            <a:r>
              <a:rPr lang="zh-CN" altLang="en-US" sz="2000" dirty="0"/>
              <a:t>。</a:t>
            </a:r>
          </a:p>
          <a:p>
            <a:pPr>
              <a:lnSpc>
                <a:spcPts val="2800"/>
              </a:lnSpc>
            </a:pPr>
            <a:r>
              <a:rPr lang="en-US" altLang="zh-CN" sz="2000" dirty="0"/>
              <a:t>10:10  </a:t>
            </a:r>
            <a:r>
              <a:rPr lang="zh-CN" altLang="en-US" sz="2000" dirty="0"/>
              <a:t>考生作答阅读和翻译部分。</a:t>
            </a:r>
          </a:p>
          <a:p>
            <a:pPr>
              <a:lnSpc>
                <a:spcPts val="2800"/>
              </a:lnSpc>
            </a:pPr>
            <a:r>
              <a:rPr lang="en-US" altLang="zh-CN" sz="2000" dirty="0"/>
              <a:t>11:10  </a:t>
            </a:r>
            <a:r>
              <a:rPr lang="zh-CN" altLang="en-US" sz="2000" dirty="0"/>
              <a:t>提示考生离考试结束还有</a:t>
            </a:r>
            <a:r>
              <a:rPr lang="en-US" altLang="zh-CN" sz="2000" dirty="0"/>
              <a:t>10</a:t>
            </a:r>
            <a:r>
              <a:rPr lang="zh-CN" altLang="en-US" sz="2000" dirty="0"/>
              <a:t>分钟 。</a:t>
            </a:r>
          </a:p>
          <a:p>
            <a:pPr>
              <a:lnSpc>
                <a:spcPts val="2800"/>
              </a:lnSpc>
            </a:pPr>
            <a:r>
              <a:rPr lang="en-US" altLang="zh-CN" sz="2000" dirty="0"/>
              <a:t>11:20  </a:t>
            </a:r>
            <a:r>
              <a:rPr lang="zh-CN" altLang="en-US" sz="2000" dirty="0"/>
              <a:t>考试结束，考生立即停止答卷。</a:t>
            </a:r>
          </a:p>
          <a:p>
            <a:pPr>
              <a:lnSpc>
                <a:spcPts val="2800"/>
              </a:lnSpc>
            </a:pPr>
            <a:r>
              <a:rPr lang="zh-CN" altLang="en-US" sz="2000" dirty="0">
                <a:solidFill>
                  <a:schemeClr val="accent1"/>
                </a:solidFill>
              </a:rPr>
              <a:t>请考生注意</a:t>
            </a:r>
            <a:r>
              <a:rPr lang="en-US" altLang="zh-CN" sz="2000" dirty="0">
                <a:solidFill>
                  <a:schemeClr val="accent1"/>
                </a:solidFill>
              </a:rPr>
              <a:t>: </a:t>
            </a:r>
            <a:r>
              <a:rPr lang="zh-CN" altLang="en-US" sz="2000" dirty="0"/>
              <a:t>各种无线通讯工具一律不得带入考场。如已带入考场，须立即报告监考员，并按要求放到指定位置，否则按违规处理。</a:t>
            </a:r>
          </a:p>
          <a:p>
            <a:pPr>
              <a:lnSpc>
                <a:spcPts val="2800"/>
              </a:lnSpc>
            </a:pPr>
            <a:endParaRPr lang="zh-CN" altLang="en-US" sz="2000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特别</a:t>
            </a:r>
            <a:r>
              <a:rPr lang="zh-CN" altLang="en-US" dirty="0" smtClean="0"/>
              <a:t>提示</a:t>
            </a:r>
            <a:endParaRPr lang="zh-CN" alt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 vert="horz"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时间：</a:t>
            </a:r>
            <a:r>
              <a:rPr lang="en-US" altLang="zh-CN" dirty="0">
                <a:solidFill>
                  <a:srgbClr val="FF0000"/>
                </a:solidFill>
              </a:rPr>
              <a:t>8:00</a:t>
            </a:r>
            <a:r>
              <a:rPr lang="zh-CN" altLang="en-US" dirty="0">
                <a:solidFill>
                  <a:srgbClr val="FF0000"/>
                </a:solidFill>
              </a:rPr>
              <a:t>（务必准时！）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考试语言级别：英语四级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考务组地点：</a:t>
            </a:r>
          </a:p>
          <a:p>
            <a:pPr marL="822960" lvl="1" indent="-4572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400" b="1" dirty="0">
                <a:solidFill>
                  <a:schemeClr val="tx2"/>
                </a:solidFill>
              </a:rPr>
              <a:t>阜成路：</a:t>
            </a:r>
            <a:r>
              <a:rPr lang="zh-CN" altLang="en-US" sz="2400" b="1" dirty="0"/>
              <a:t> 教三楼</a:t>
            </a:r>
            <a:r>
              <a:rPr lang="en-US" altLang="zh-CN" sz="2400" b="1" dirty="0"/>
              <a:t>311</a:t>
            </a:r>
            <a:r>
              <a:rPr lang="zh-CN" altLang="en-US" sz="2400" b="1" dirty="0"/>
              <a:t>（一层）</a:t>
            </a:r>
            <a:endParaRPr lang="en-US" altLang="zh-CN" sz="2400" b="1" dirty="0"/>
          </a:p>
          <a:p>
            <a:pPr marL="822960" lvl="1" indent="-4572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400" b="1" dirty="0">
                <a:solidFill>
                  <a:schemeClr val="tx2"/>
                </a:solidFill>
              </a:rPr>
              <a:t>良乡： 法学楼</a:t>
            </a:r>
            <a:r>
              <a:rPr lang="en-US" altLang="zh-CN" sz="2400" b="1" dirty="0">
                <a:solidFill>
                  <a:schemeClr val="tx2"/>
                </a:solidFill>
              </a:rPr>
              <a:t>-103</a:t>
            </a:r>
            <a:r>
              <a:rPr lang="zh-CN" altLang="en-US" sz="2400" b="1" dirty="0">
                <a:solidFill>
                  <a:schemeClr val="tx2"/>
                </a:solidFill>
              </a:rPr>
              <a:t>（</a:t>
            </a:r>
            <a:r>
              <a:rPr lang="en-US" altLang="zh-CN" sz="2400" b="1" dirty="0">
                <a:solidFill>
                  <a:schemeClr val="tx2"/>
                </a:solidFill>
              </a:rPr>
              <a:t>1-30</a:t>
            </a:r>
            <a:r>
              <a:rPr lang="zh-CN" altLang="en-US" sz="2400" b="1" dirty="0">
                <a:solidFill>
                  <a:schemeClr val="tx2"/>
                </a:solidFill>
              </a:rPr>
              <a:t>考场）</a:t>
            </a:r>
            <a:endParaRPr lang="en-US" altLang="zh-CN" sz="2400" b="1" dirty="0">
              <a:solidFill>
                <a:schemeClr val="tx2"/>
              </a:solidFill>
            </a:endParaRPr>
          </a:p>
          <a:p>
            <a:pPr marL="365760" lvl="1" indent="0">
              <a:lnSpc>
                <a:spcPct val="150000"/>
              </a:lnSpc>
              <a:buNone/>
            </a:pPr>
            <a:r>
              <a:rPr lang="en-US" altLang="zh-CN" sz="2400" b="1" dirty="0">
                <a:solidFill>
                  <a:schemeClr val="tx2"/>
                </a:solidFill>
              </a:rPr>
              <a:t>            </a:t>
            </a:r>
            <a:r>
              <a:rPr lang="zh-CN" altLang="en-US" sz="2400" b="1" dirty="0">
                <a:solidFill>
                  <a:schemeClr val="tx2"/>
                </a:solidFill>
              </a:rPr>
              <a:t>法学楼</a:t>
            </a:r>
            <a:r>
              <a:rPr lang="en-US" altLang="zh-CN" sz="2400" b="1" dirty="0">
                <a:solidFill>
                  <a:schemeClr val="tx2"/>
                </a:solidFill>
              </a:rPr>
              <a:t>104</a:t>
            </a:r>
            <a:r>
              <a:rPr lang="zh-CN" altLang="en-US" sz="2400" b="1" dirty="0">
                <a:solidFill>
                  <a:schemeClr val="tx2"/>
                </a:solidFill>
              </a:rPr>
              <a:t>（</a:t>
            </a:r>
            <a:r>
              <a:rPr lang="en-US" altLang="zh-CN" sz="2400" b="1" dirty="0" smtClean="0">
                <a:solidFill>
                  <a:schemeClr val="tx2"/>
                </a:solidFill>
              </a:rPr>
              <a:t>31-62</a:t>
            </a:r>
            <a:r>
              <a:rPr lang="zh-CN" altLang="en-US" sz="2400" b="1" dirty="0" smtClean="0">
                <a:solidFill>
                  <a:schemeClr val="tx2"/>
                </a:solidFill>
              </a:rPr>
              <a:t>考场和小语种）</a:t>
            </a:r>
            <a:endParaRPr lang="en-US" altLang="zh-CN" sz="2400" b="1" dirty="0">
              <a:solidFill>
                <a:schemeClr val="tx2"/>
              </a:solidFill>
            </a:endParaRPr>
          </a:p>
          <a:p>
            <a:pPr marL="365760" lvl="1" indent="0">
              <a:lnSpc>
                <a:spcPct val="150000"/>
              </a:lnSpc>
              <a:buNone/>
            </a:pPr>
            <a:r>
              <a:rPr lang="en-US" altLang="zh-CN" sz="2400" b="1" dirty="0">
                <a:solidFill>
                  <a:schemeClr val="tx2"/>
                </a:solidFill>
              </a:rPr>
              <a:t>            </a:t>
            </a:r>
            <a:r>
              <a:rPr lang="zh-CN" altLang="en-US" sz="2400" b="1" dirty="0">
                <a:solidFill>
                  <a:schemeClr val="tx2"/>
                </a:solidFill>
              </a:rPr>
              <a:t>文体馆</a:t>
            </a:r>
            <a:r>
              <a:rPr lang="en-US" altLang="zh-CN" sz="2400" b="1" dirty="0">
                <a:solidFill>
                  <a:schemeClr val="tx2"/>
                </a:solidFill>
              </a:rPr>
              <a:t>101</a:t>
            </a:r>
            <a:r>
              <a:rPr lang="zh-CN" altLang="en-US" sz="2400" b="1" dirty="0">
                <a:solidFill>
                  <a:schemeClr val="tx2"/>
                </a:solidFill>
              </a:rPr>
              <a:t>（</a:t>
            </a:r>
            <a:r>
              <a:rPr lang="en-US" altLang="zh-CN" sz="2400" b="1" dirty="0" smtClean="0">
                <a:solidFill>
                  <a:schemeClr val="tx2"/>
                </a:solidFill>
              </a:rPr>
              <a:t>63</a:t>
            </a:r>
            <a:r>
              <a:rPr lang="zh-CN" altLang="en-US" sz="2400" b="1" dirty="0" smtClean="0">
                <a:solidFill>
                  <a:schemeClr val="tx2"/>
                </a:solidFill>
              </a:rPr>
              <a:t>考场以后考场）</a:t>
            </a:r>
            <a:endParaRPr lang="en-US" altLang="zh-CN" sz="2400" b="1" dirty="0">
              <a:solidFill>
                <a:schemeClr val="tx2"/>
              </a:solidFill>
            </a:endParaRPr>
          </a:p>
          <a:p>
            <a:pPr marL="365760" lvl="1" indent="0">
              <a:lnSpc>
                <a:spcPct val="150000"/>
              </a:lnSpc>
              <a:buNone/>
            </a:pPr>
            <a:r>
              <a:rPr lang="en-US" altLang="zh-CN" sz="2400" b="1" dirty="0">
                <a:solidFill>
                  <a:schemeClr val="tx2"/>
                </a:solidFill>
              </a:rPr>
              <a:t>            </a:t>
            </a:r>
            <a:endParaRPr lang="zh-CN" altLang="en-US" sz="2400" b="1" dirty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第二步：领取试卷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 vert="horz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</a:rPr>
              <a:t>两人一起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核对：语种、级别、份数、密封</a:t>
            </a:r>
          </a:p>
          <a:p>
            <a:pPr>
              <a:lnSpc>
                <a:spcPct val="150000"/>
              </a:lnSpc>
            </a:pPr>
            <a:r>
              <a:rPr lang="zh-CN" altLang="en-US" dirty="0" smtClean="0"/>
              <a:t>佩带</a:t>
            </a:r>
            <a:r>
              <a:rPr lang="zh-CN" altLang="en-US" dirty="0"/>
              <a:t>监考牌，</a:t>
            </a:r>
            <a:r>
              <a:rPr lang="zh-CN" altLang="en-US" dirty="0">
                <a:solidFill>
                  <a:srgbClr val="FF0000"/>
                </a:solidFill>
              </a:rPr>
              <a:t>直达</a:t>
            </a:r>
            <a:r>
              <a:rPr lang="zh-CN" altLang="en-US" dirty="0"/>
              <a:t>考场。</a:t>
            </a:r>
            <a:endParaRPr lang="en-US" altLang="zh-CN" dirty="0"/>
          </a:p>
          <a:p>
            <a:pPr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第二步：领取试卷  </a:t>
            </a:r>
            <a:r>
              <a:rPr lang="en-US" altLang="zh-CN" dirty="0"/>
              <a:t>(8:00)</a:t>
            </a:r>
            <a:endParaRPr lang="zh-CN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时  间：</a:t>
            </a:r>
            <a:r>
              <a:rPr lang="en-US" altLang="zh-CN" dirty="0">
                <a:solidFill>
                  <a:srgbClr val="FF0000"/>
                </a:solidFill>
              </a:rPr>
              <a:t>8:30(</a:t>
            </a:r>
            <a:r>
              <a:rPr lang="zh-CN" altLang="en-US" dirty="0">
                <a:solidFill>
                  <a:srgbClr val="FF0000"/>
                </a:solidFill>
              </a:rPr>
              <a:t>铃声</a:t>
            </a:r>
            <a:r>
              <a:rPr lang="en-US" altLang="zh-CN" dirty="0">
                <a:solidFill>
                  <a:srgbClr val="FF0000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监考员乙：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3000" dirty="0"/>
              <a:t>严查三证：准考证、学生证</a:t>
            </a:r>
            <a:r>
              <a:rPr lang="en-US" altLang="zh-CN" sz="3000" dirty="0"/>
              <a:t>/</a:t>
            </a:r>
            <a:r>
              <a:rPr lang="zh-CN" altLang="en-US" sz="3000" dirty="0"/>
              <a:t>一卡通、身份证</a:t>
            </a:r>
            <a:r>
              <a:rPr lang="en-US" altLang="zh-CN" sz="3000" dirty="0"/>
              <a:t>(</a:t>
            </a:r>
            <a:r>
              <a:rPr lang="zh-CN" altLang="en-US" sz="3000" dirty="0"/>
              <a:t>尤其注意考生照片、考生信息和考号）</a:t>
            </a:r>
            <a:endParaRPr lang="en-US" altLang="zh-CN" sz="3000" dirty="0"/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3000" dirty="0"/>
              <a:t>请考生在</a:t>
            </a:r>
            <a:r>
              <a:rPr lang="zh-CN" altLang="en-US" sz="3000" dirty="0">
                <a:solidFill>
                  <a:srgbClr val="FF0000"/>
                </a:solidFill>
              </a:rPr>
              <a:t>签到表</a:t>
            </a:r>
            <a:r>
              <a:rPr lang="zh-CN" altLang="en-US" sz="3000" dirty="0"/>
              <a:t>上签字</a:t>
            </a:r>
            <a:endParaRPr lang="en-US" altLang="zh-CN" sz="3000" dirty="0"/>
          </a:p>
          <a:p>
            <a:pPr marL="365760" lvl="1" indent="0">
              <a:lnSpc>
                <a:spcPct val="150000"/>
              </a:lnSpc>
              <a:buNone/>
            </a:pPr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</a:rPr>
              <a:t>如身份证丢失，可替代身份证证件：临时身份证、护照、户口本、公安部门、学校保卫处开具的贴有近期免冠照片并注明身份号码的证明。</a:t>
            </a:r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第三步：考生入场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dirty="0"/>
              <a:t>时  间：</a:t>
            </a:r>
            <a:r>
              <a:rPr lang="en-US" altLang="zh-CN" dirty="0"/>
              <a:t>8:30(</a:t>
            </a:r>
            <a:r>
              <a:rPr lang="zh-CN" altLang="en-US" dirty="0"/>
              <a:t>铃声</a:t>
            </a:r>
            <a:r>
              <a:rPr lang="en-US" altLang="zh-CN" dirty="0"/>
              <a:t>)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主监考：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保护试卷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请考生在</a:t>
            </a:r>
            <a:r>
              <a:rPr lang="zh-CN" altLang="en-US" dirty="0">
                <a:solidFill>
                  <a:srgbClr val="FF0000"/>
                </a:solidFill>
              </a:rPr>
              <a:t>座位表</a:t>
            </a:r>
            <a:r>
              <a:rPr lang="zh-CN" altLang="en-US" dirty="0"/>
              <a:t>照片右侧签字（带照片）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指引考生入座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让考生带耳机</a:t>
            </a:r>
            <a:r>
              <a:rPr lang="zh-CN" altLang="en-US" dirty="0">
                <a:solidFill>
                  <a:srgbClr val="FF0000"/>
                </a:solidFill>
              </a:rPr>
              <a:t>试听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考前去洗手间</a:t>
            </a:r>
            <a:endParaRPr lang="en-US" altLang="zh-CN" dirty="0"/>
          </a:p>
          <a:p>
            <a:pPr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第三步：考生入场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 vert="horz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时间：</a:t>
            </a:r>
            <a:r>
              <a:rPr lang="en-US" altLang="zh-CN" dirty="0"/>
              <a:t>9:00(</a:t>
            </a:r>
            <a:r>
              <a:rPr lang="zh-CN" altLang="en-US" dirty="0"/>
              <a:t>铃声</a:t>
            </a:r>
            <a:r>
              <a:rPr lang="en-US" altLang="zh-CN" dirty="0"/>
              <a:t>)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要领：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禁止迟到考生入场（</a:t>
            </a:r>
            <a:r>
              <a:rPr lang="en-US" altLang="zh-CN" dirty="0"/>
              <a:t>9:15</a:t>
            </a:r>
            <a:r>
              <a:rPr lang="zh-CN" altLang="en-US" dirty="0"/>
              <a:t>）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副监考员：</a:t>
            </a:r>
          </a:p>
          <a:p>
            <a:pPr marL="1229995" lvl="3" indent="-342900">
              <a:lnSpc>
                <a:spcPct val="150000"/>
              </a:lnSpc>
            </a:pPr>
            <a:r>
              <a:rPr lang="zh-CN" altLang="en-US" dirty="0"/>
              <a:t>展示试卷密封完好，当众启封。</a:t>
            </a:r>
          </a:p>
          <a:p>
            <a:pPr marL="1229995" lvl="3" indent="-342900">
              <a:lnSpc>
                <a:spcPct val="150000"/>
              </a:lnSpc>
            </a:pPr>
            <a:r>
              <a:rPr lang="zh-CN" altLang="en-US" dirty="0"/>
              <a:t>先检查</a:t>
            </a:r>
            <a:r>
              <a:rPr lang="zh-CN" altLang="en-US" dirty="0" smtClean="0"/>
              <a:t>（</a:t>
            </a:r>
            <a:r>
              <a:rPr lang="zh-CN" altLang="en-US" dirty="0" smtClean="0">
                <a:solidFill>
                  <a:srgbClr val="FF0000"/>
                </a:solidFill>
              </a:rPr>
              <a:t>务必检查！</a:t>
            </a:r>
            <a:r>
              <a:rPr lang="zh-CN" altLang="en-US" dirty="0"/>
              <a:t>）</a:t>
            </a:r>
            <a:r>
              <a:rPr lang="zh-CN" altLang="en-US" i="1" dirty="0"/>
              <a:t>答题卡</a:t>
            </a:r>
            <a:r>
              <a:rPr lang="en-US" altLang="zh-CN" i="1" dirty="0"/>
              <a:t>1</a:t>
            </a:r>
            <a:r>
              <a:rPr lang="zh-CN" altLang="en-US" i="1" dirty="0"/>
              <a:t>、答题卡</a:t>
            </a:r>
            <a:r>
              <a:rPr lang="en-US" altLang="zh-CN" i="1" dirty="0"/>
              <a:t>2</a:t>
            </a:r>
            <a:r>
              <a:rPr lang="zh-CN" altLang="en-US" i="1" dirty="0"/>
              <a:t>、试卷的</a:t>
            </a:r>
            <a:r>
              <a:rPr lang="zh-CN" altLang="en-US" i="1" dirty="0">
                <a:solidFill>
                  <a:srgbClr val="FF0000"/>
                </a:solidFill>
              </a:rPr>
              <a:t>份数</a:t>
            </a:r>
            <a:r>
              <a:rPr lang="en-US" altLang="zh-CN" i="1" dirty="0">
                <a:solidFill>
                  <a:srgbClr val="FF0000"/>
                </a:solidFill>
              </a:rPr>
              <a:t>(30</a:t>
            </a:r>
            <a:r>
              <a:rPr lang="zh-CN" altLang="en-US" i="1" dirty="0">
                <a:solidFill>
                  <a:srgbClr val="FF0000"/>
                </a:solidFill>
              </a:rPr>
              <a:t>份</a:t>
            </a:r>
            <a:r>
              <a:rPr lang="en-US" altLang="zh-CN" i="1" dirty="0">
                <a:solidFill>
                  <a:srgbClr val="FF0000"/>
                </a:solidFill>
              </a:rPr>
              <a:t>)</a:t>
            </a:r>
            <a:r>
              <a:rPr lang="zh-CN" altLang="en-US" i="1" dirty="0"/>
              <a:t>、</a:t>
            </a:r>
            <a:endParaRPr lang="en-US" altLang="zh-CN" i="1" dirty="0"/>
          </a:p>
          <a:p>
            <a:pPr marL="887095" lvl="3" indent="0">
              <a:lnSpc>
                <a:spcPct val="150000"/>
              </a:lnSpc>
              <a:buNone/>
            </a:pPr>
            <a:r>
              <a:rPr lang="en-US" altLang="zh-CN" i="1" dirty="0">
                <a:solidFill>
                  <a:schemeClr val="accent1"/>
                </a:solidFill>
              </a:rPr>
              <a:t>   </a:t>
            </a:r>
            <a:r>
              <a:rPr lang="en-US" altLang="zh-CN" i="1" dirty="0">
                <a:solidFill>
                  <a:srgbClr val="FF0000"/>
                </a:solidFill>
              </a:rPr>
              <a:t> </a:t>
            </a:r>
            <a:r>
              <a:rPr lang="zh-CN" altLang="en-US" i="1" dirty="0">
                <a:solidFill>
                  <a:srgbClr val="FF0000"/>
                </a:solidFill>
              </a:rPr>
              <a:t>条形码</a:t>
            </a:r>
            <a:r>
              <a:rPr lang="zh-CN" altLang="en-US" i="1" dirty="0"/>
              <a:t>是否完整</a:t>
            </a:r>
            <a:r>
              <a:rPr lang="en-US" altLang="zh-CN" i="1" dirty="0"/>
              <a:t>/</a:t>
            </a:r>
            <a:r>
              <a:rPr lang="zh-CN" altLang="en-US" i="1" dirty="0"/>
              <a:t>多余，</a:t>
            </a:r>
            <a:r>
              <a:rPr lang="zh-CN" altLang="en-US" i="1" dirty="0">
                <a:solidFill>
                  <a:srgbClr val="FF0000"/>
                </a:solidFill>
              </a:rPr>
              <a:t>发</a:t>
            </a:r>
            <a:r>
              <a:rPr lang="zh-CN" altLang="en-US" i="1" dirty="0"/>
              <a:t>答题卡</a:t>
            </a:r>
            <a:r>
              <a:rPr lang="en-US" altLang="zh-CN" i="1" dirty="0"/>
              <a:t>1</a:t>
            </a:r>
            <a:r>
              <a:rPr lang="zh-CN" altLang="en-US" i="1" dirty="0"/>
              <a:t>、答题卡</a:t>
            </a:r>
            <a:r>
              <a:rPr lang="en-US" altLang="zh-CN" i="1" dirty="0"/>
              <a:t>2</a:t>
            </a:r>
            <a:r>
              <a:rPr lang="zh-CN" altLang="en-US" i="1" dirty="0"/>
              <a:t>、试卷。</a:t>
            </a:r>
          </a:p>
          <a:p>
            <a:pPr marL="1344295" lvl="4" indent="-342900">
              <a:lnSpc>
                <a:spcPct val="150000"/>
              </a:lnSpc>
              <a:buFont typeface="Wingdings 2" panose="05020102010507070707" charset="0"/>
              <a:buChar char=""/>
            </a:pPr>
            <a:r>
              <a:rPr lang="zh-CN" altLang="en-US" sz="1900" i="1" dirty="0">
                <a:solidFill>
                  <a:schemeClr val="tx1"/>
                </a:solidFill>
              </a:rPr>
              <a:t>控制考场、维持秩序、制止提前答题。（</a:t>
            </a:r>
            <a:r>
              <a:rPr lang="zh-CN" altLang="en-US" sz="1900" b="1" i="1" dirty="0">
                <a:solidFill>
                  <a:srgbClr val="00B050"/>
                </a:solidFill>
              </a:rPr>
              <a:t>不要让学生传！！</a:t>
            </a:r>
            <a:r>
              <a:rPr lang="zh-CN" altLang="en-US" sz="1900" i="1" dirty="0">
                <a:solidFill>
                  <a:schemeClr val="tx1"/>
                </a:solidFill>
              </a:rPr>
              <a:t>）</a:t>
            </a:r>
            <a:endParaRPr lang="zh-CN" altLang="en-US" i="1" dirty="0"/>
          </a:p>
          <a:p>
            <a:pPr marL="887095" lvl="3" indent="0">
              <a:lnSpc>
                <a:spcPct val="150000"/>
              </a:lnSpc>
              <a:buNone/>
            </a:pPr>
            <a:endParaRPr lang="zh-CN" altLang="en-US" i="1" dirty="0"/>
          </a:p>
          <a:p>
            <a:pPr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第四步：发卷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主监考员：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3200" dirty="0"/>
              <a:t>提醒考生先检查条码（完整）、答题卡（印刷质量）</a:t>
            </a:r>
            <a:endParaRPr lang="en-US" altLang="zh-CN" sz="3200" dirty="0"/>
          </a:p>
          <a:p>
            <a:pPr marL="365760" lvl="1" indent="0">
              <a:lnSpc>
                <a:spcPct val="150000"/>
              </a:lnSpc>
              <a:buNone/>
            </a:pPr>
            <a:r>
              <a:rPr lang="zh-CN" altLang="en-US" sz="3200" dirty="0">
                <a:solidFill>
                  <a:srgbClr val="FF0000"/>
                </a:solidFill>
              </a:rPr>
              <a:t>没有问题→指导学生 揭下条形码粘贴</a:t>
            </a:r>
            <a:r>
              <a:rPr lang="zh-CN" altLang="en-US" sz="3200" dirty="0"/>
              <a:t>。（注意！贴之前一定检查答题卡与试卷！）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 startAt="2"/>
            </a:pPr>
            <a:r>
              <a:rPr lang="zh-CN" altLang="en-US" sz="3200" dirty="0"/>
              <a:t>宣读</a:t>
            </a:r>
            <a:r>
              <a:rPr lang="en-US" altLang="zh-CN" sz="3200" dirty="0"/>
              <a:t>《</a:t>
            </a:r>
            <a:r>
              <a:rPr lang="zh-CN" altLang="en-US" sz="3200" dirty="0"/>
              <a:t>考生守则</a:t>
            </a:r>
            <a:r>
              <a:rPr lang="en-US" altLang="zh-CN" sz="3200" dirty="0"/>
              <a:t>》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 startAt="2"/>
            </a:pPr>
            <a:r>
              <a:rPr lang="zh-CN" altLang="en-US" sz="3200" dirty="0"/>
              <a:t>提醒考生阅读</a:t>
            </a:r>
            <a:r>
              <a:rPr lang="en-US" altLang="zh-CN" sz="3200" dirty="0"/>
              <a:t>《</a:t>
            </a:r>
            <a:r>
              <a:rPr lang="zh-CN" altLang="en-US" sz="3200" dirty="0"/>
              <a:t>敬告考生</a:t>
            </a:r>
            <a:r>
              <a:rPr lang="en-US" altLang="zh-CN" sz="3200" dirty="0"/>
              <a:t>》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 startAt="2"/>
            </a:pPr>
            <a:r>
              <a:rPr lang="zh-CN" altLang="en-US" sz="3200" dirty="0"/>
              <a:t>指导考生填涂答题卡与试卷上个人信息（</a:t>
            </a:r>
            <a:r>
              <a:rPr lang="en-US" altLang="zh-CN" sz="3200" dirty="0"/>
              <a:t>3</a:t>
            </a:r>
            <a:r>
              <a:rPr lang="zh-CN" altLang="en-US" sz="3200" dirty="0"/>
              <a:t>个地方）</a:t>
            </a:r>
            <a:r>
              <a:rPr lang="en-US" altLang="zh-CN" sz="3200" dirty="0"/>
              <a:t/>
            </a:r>
            <a:br>
              <a:rPr lang="en-US" altLang="zh-CN" sz="3200" dirty="0"/>
            </a:br>
            <a:r>
              <a:rPr lang="zh-CN" altLang="en-US" sz="3200" dirty="0"/>
              <a:t>答题卡</a:t>
            </a:r>
            <a:r>
              <a:rPr lang="en-US" altLang="zh-CN" sz="3200" dirty="0"/>
              <a:t>1</a:t>
            </a:r>
            <a:r>
              <a:rPr lang="zh-CN" altLang="en-US" sz="3200" dirty="0"/>
              <a:t>、答题卡</a:t>
            </a:r>
            <a:r>
              <a:rPr lang="en-US" altLang="zh-CN" sz="3200" dirty="0"/>
              <a:t>2</a:t>
            </a:r>
            <a:r>
              <a:rPr lang="zh-CN" altLang="en-US" sz="3200" dirty="0"/>
              <a:t>和试卷。写信息用签字笔、填图用铅笔填图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 startAt="2"/>
            </a:pPr>
            <a:r>
              <a:rPr lang="zh-CN" altLang="en-US" sz="3200" dirty="0"/>
              <a:t>要求考生信息填写完成后，将试题册背面向上放回桌子左上角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 startAt="2"/>
            </a:pPr>
            <a:r>
              <a:rPr lang="zh-CN" altLang="en-US" sz="3200" dirty="0"/>
              <a:t>提示考生若提前阅读试题，按违规处理</a:t>
            </a:r>
            <a:endParaRPr lang="en-US" altLang="zh-CN" sz="3200" dirty="0"/>
          </a:p>
          <a:p>
            <a:pPr marL="880110" lvl="1" indent="-514350">
              <a:lnSpc>
                <a:spcPct val="150000"/>
              </a:lnSpc>
              <a:buNone/>
            </a:pPr>
            <a:r>
              <a:rPr lang="en-US" altLang="zh-CN" dirty="0"/>
              <a:t>      </a:t>
            </a:r>
            <a:endParaRPr lang="zh-CN" altLang="en-US" dirty="0"/>
          </a:p>
          <a:p>
            <a:pPr marL="365760" lvl="1" indent="0">
              <a:lnSpc>
                <a:spcPct val="150000"/>
              </a:lnSpc>
              <a:buNone/>
            </a:pPr>
            <a:endParaRPr lang="en-US" altLang="zh-CN" dirty="0"/>
          </a:p>
          <a:p>
            <a:pPr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第四步：发卷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试题册</a:t>
            </a:r>
            <a:br>
              <a:rPr lang="zh-CN" altLang="en-US" dirty="0"/>
            </a:br>
            <a:endParaRPr lang="zh-CN" altLang="en-US" dirty="0"/>
          </a:p>
        </p:txBody>
      </p:sp>
      <p:pic>
        <p:nvPicPr>
          <p:cNvPr id="5" name="图片 5" descr="试题册正面_20131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58804"/>
            <a:ext cx="4192488" cy="52943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8"/>
          <p:cNvSpPr>
            <a:spLocks noChangeArrowheads="1"/>
          </p:cNvSpPr>
          <p:nvPr/>
        </p:nvSpPr>
        <p:spPr bwMode="auto">
          <a:xfrm rot="20333014">
            <a:off x="3896525" y="1953396"/>
            <a:ext cx="1082675" cy="430213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正  面</a:t>
            </a:r>
          </a:p>
        </p:txBody>
      </p:sp>
      <p:sp>
        <p:nvSpPr>
          <p:cNvPr id="7" name="线形标注 1 10"/>
          <p:cNvSpPr/>
          <p:nvPr/>
        </p:nvSpPr>
        <p:spPr bwMode="auto">
          <a:xfrm>
            <a:off x="2843213" y="3500438"/>
            <a:ext cx="3529012" cy="2952750"/>
          </a:xfrm>
          <a:prstGeom prst="borderCallout1">
            <a:avLst>
              <a:gd name="adj1" fmla="val 18750"/>
              <a:gd name="adj2" fmla="val -8333"/>
              <a:gd name="adj3" fmla="val 62944"/>
              <a:gd name="adj4" fmla="val -43514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/>
          </a:p>
        </p:txBody>
      </p:sp>
      <p:sp>
        <p:nvSpPr>
          <p:cNvPr id="8" name="线形标注 2 18"/>
          <p:cNvSpPr/>
          <p:nvPr/>
        </p:nvSpPr>
        <p:spPr bwMode="auto">
          <a:xfrm>
            <a:off x="899541" y="3284984"/>
            <a:ext cx="3708177" cy="3072954"/>
          </a:xfrm>
          <a:prstGeom prst="borderCallout2">
            <a:avLst>
              <a:gd name="adj1" fmla="val 40783"/>
              <a:gd name="adj2" fmla="val 136992"/>
              <a:gd name="adj3" fmla="val 23560"/>
              <a:gd name="adj4" fmla="val 108907"/>
              <a:gd name="adj5" fmla="val 30333"/>
              <a:gd name="adj6" fmla="val 99315"/>
            </a:avLst>
          </a:prstGeom>
          <a:noFill/>
          <a:ln w="53975">
            <a:solidFill>
              <a:srgbClr val="FF7C8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/>
          </a:p>
        </p:txBody>
      </p:sp>
      <p:sp>
        <p:nvSpPr>
          <p:cNvPr id="9" name="TextBox 15"/>
          <p:cNvSpPr txBox="1">
            <a:spLocks noChangeArrowheads="1"/>
          </p:cNvSpPr>
          <p:nvPr/>
        </p:nvSpPr>
        <p:spPr bwMode="auto">
          <a:xfrm>
            <a:off x="6047754" y="4509120"/>
            <a:ext cx="2052638" cy="1938338"/>
          </a:xfrm>
          <a:prstGeom prst="rect">
            <a:avLst/>
          </a:prstGeom>
          <a:noFill/>
          <a:ln w="9525">
            <a:solidFill>
              <a:srgbClr val="FF7C8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rgbClr val="FF7C8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敬告考生，考生在填写（涂）个人信息并粘贴条形码前须仔细阅读</a:t>
            </a:r>
            <a:r>
              <a:rPr lang="en-US" altLang="zh-CN" sz="2000">
                <a:solidFill>
                  <a:srgbClr val="FF7C8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,</a:t>
            </a:r>
            <a:r>
              <a:rPr lang="zh-CN" altLang="en-US" sz="2000">
                <a:solidFill>
                  <a:srgbClr val="FF7C8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并按要求完成相关内容</a:t>
            </a:r>
            <a:r>
              <a:rPr lang="zh-CN" altLang="en-US">
                <a:solidFill>
                  <a:srgbClr val="FF7C8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试题册</a:t>
            </a:r>
            <a:b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</a:br>
            <a:endParaRPr lang="zh-CN" altLang="en-US" dirty="0"/>
          </a:p>
        </p:txBody>
      </p:sp>
      <p:pic>
        <p:nvPicPr>
          <p:cNvPr id="4" name="Picture 12" descr="C:\Users\Administrator\AppData\Roaming\Tencent\Users\58445695\QQ\WinTemp\RichOle\}VEQPR1E8W6996{3O4U3V{X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1268413"/>
            <a:ext cx="2089150" cy="106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17"/>
          <p:cNvCxnSpPr>
            <a:cxnSpLocks noChangeShapeType="1"/>
          </p:cNvCxnSpPr>
          <p:nvPr/>
        </p:nvCxnSpPr>
        <p:spPr bwMode="auto">
          <a:xfrm>
            <a:off x="3059113" y="1484313"/>
            <a:ext cx="2808287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</p:cxnSp>
      <p:cxnSp>
        <p:nvCxnSpPr>
          <p:cNvPr id="7" name="直接连接符 19"/>
          <p:cNvCxnSpPr>
            <a:cxnSpLocks noChangeShapeType="1"/>
          </p:cNvCxnSpPr>
          <p:nvPr/>
        </p:nvCxnSpPr>
        <p:spPr bwMode="auto">
          <a:xfrm>
            <a:off x="3132138" y="1844675"/>
            <a:ext cx="2735262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</p:cxnSp>
      <p:cxnSp>
        <p:nvCxnSpPr>
          <p:cNvPr id="8" name="直接连接符 21"/>
          <p:cNvCxnSpPr>
            <a:cxnSpLocks noChangeShapeType="1"/>
          </p:cNvCxnSpPr>
          <p:nvPr/>
        </p:nvCxnSpPr>
        <p:spPr bwMode="auto">
          <a:xfrm>
            <a:off x="3059113" y="2133600"/>
            <a:ext cx="165735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</p:cxnSp>
      <p:pic>
        <p:nvPicPr>
          <p:cNvPr id="9" name="图片 7" descr="试题册背面_201312_培训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0" r="1870" b="2903"/>
          <a:stretch>
            <a:fillRect/>
          </a:stretch>
        </p:blipFill>
        <p:spPr bwMode="auto">
          <a:xfrm>
            <a:off x="1784838" y="928689"/>
            <a:ext cx="4721470" cy="55336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矩形 6"/>
          <p:cNvSpPr>
            <a:spLocks noChangeArrowheads="1"/>
          </p:cNvSpPr>
          <p:nvPr/>
        </p:nvSpPr>
        <p:spPr bwMode="auto">
          <a:xfrm rot="20889369">
            <a:off x="5037138" y="2671763"/>
            <a:ext cx="1082675" cy="430212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背  面</a:t>
            </a:r>
          </a:p>
        </p:txBody>
      </p:sp>
      <p:sp>
        <p:nvSpPr>
          <p:cNvPr id="11" name="TextBox 15"/>
          <p:cNvSpPr txBox="1">
            <a:spLocks noChangeArrowheads="1"/>
          </p:cNvSpPr>
          <p:nvPr/>
        </p:nvSpPr>
        <p:spPr bwMode="auto">
          <a:xfrm>
            <a:off x="2135188" y="1771650"/>
            <a:ext cx="424973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500" u="sng">
                <a:solidFill>
                  <a:srgbClr val="0070C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提示考生作文作答时间为半小时，之后将立即进行听力考试</a:t>
            </a:r>
          </a:p>
        </p:txBody>
      </p:sp>
      <p:sp>
        <p:nvSpPr>
          <p:cNvPr id="12" name="线形标注 2 16"/>
          <p:cNvSpPr/>
          <p:nvPr/>
        </p:nvSpPr>
        <p:spPr bwMode="auto">
          <a:xfrm>
            <a:off x="1764084" y="4292600"/>
            <a:ext cx="3455988" cy="2017713"/>
          </a:xfrm>
          <a:prstGeom prst="borderCallout2">
            <a:avLst>
              <a:gd name="adj1" fmla="val 18750"/>
              <a:gd name="adj2" fmla="val -1278"/>
              <a:gd name="adj3" fmla="val 18750"/>
              <a:gd name="adj4" fmla="val -16667"/>
              <a:gd name="adj5" fmla="val 37315"/>
              <a:gd name="adj6" fmla="val -25602"/>
            </a:avLst>
          </a:prstGeom>
          <a:noFill/>
          <a:ln w="53975">
            <a:solidFill>
              <a:srgbClr val="FF7C8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/>
          </a:p>
        </p:txBody>
      </p:sp>
      <p:sp>
        <p:nvSpPr>
          <p:cNvPr id="13" name="线形标注 2 18"/>
          <p:cNvSpPr/>
          <p:nvPr/>
        </p:nvSpPr>
        <p:spPr bwMode="auto">
          <a:xfrm>
            <a:off x="5327650" y="4365625"/>
            <a:ext cx="973138" cy="1871663"/>
          </a:xfrm>
          <a:prstGeom prst="borderCallout2">
            <a:avLst>
              <a:gd name="adj1" fmla="val 64926"/>
              <a:gd name="adj2" fmla="val 188495"/>
              <a:gd name="adj3" fmla="val 23560"/>
              <a:gd name="adj4" fmla="val 108907"/>
              <a:gd name="adj5" fmla="val 29125"/>
              <a:gd name="adj6" fmla="val 98213"/>
            </a:avLst>
          </a:prstGeom>
          <a:noFill/>
          <a:ln w="53975">
            <a:solidFill>
              <a:srgbClr val="FF7C8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/>
          </a:p>
        </p:txBody>
      </p:sp>
      <p:cxnSp>
        <p:nvCxnSpPr>
          <p:cNvPr id="14" name="直接箭头连接符 46"/>
          <p:cNvCxnSpPr>
            <a:cxnSpLocks noChangeShapeType="1"/>
          </p:cNvCxnSpPr>
          <p:nvPr/>
        </p:nvCxnSpPr>
        <p:spPr bwMode="auto">
          <a:xfrm>
            <a:off x="7956550" y="2347913"/>
            <a:ext cx="0" cy="288925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TextBox 17"/>
          <p:cNvSpPr txBox="1">
            <a:spLocks noChangeArrowheads="1"/>
          </p:cNvSpPr>
          <p:nvPr/>
        </p:nvSpPr>
        <p:spPr bwMode="auto">
          <a:xfrm>
            <a:off x="0" y="5086350"/>
            <a:ext cx="1655763" cy="338138"/>
          </a:xfrm>
          <a:prstGeom prst="rect">
            <a:avLst/>
          </a:prstGeom>
          <a:noFill/>
          <a:ln w="9525">
            <a:solidFill>
              <a:srgbClr val="FF7C8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>
                <a:solidFill>
                  <a:srgbClr val="FF7C8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个人信息填涂区</a:t>
            </a:r>
          </a:p>
        </p:txBody>
      </p:sp>
      <p:sp>
        <p:nvSpPr>
          <p:cNvPr id="16" name="TextBox 19"/>
          <p:cNvSpPr txBox="1">
            <a:spLocks noChangeArrowheads="1"/>
          </p:cNvSpPr>
          <p:nvPr/>
        </p:nvSpPr>
        <p:spPr bwMode="auto">
          <a:xfrm>
            <a:off x="6732588" y="5589588"/>
            <a:ext cx="1728787" cy="369887"/>
          </a:xfrm>
          <a:prstGeom prst="rect">
            <a:avLst/>
          </a:prstGeom>
          <a:noFill/>
          <a:ln w="9525">
            <a:solidFill>
              <a:srgbClr val="FF7C8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rgbClr val="FF7C8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条形码粘贴条</a:t>
            </a:r>
          </a:p>
        </p:txBody>
      </p:sp>
      <p:sp>
        <p:nvSpPr>
          <p:cNvPr id="17" name="TextBox 15"/>
          <p:cNvSpPr txBox="1">
            <a:spLocks noChangeArrowheads="1"/>
          </p:cNvSpPr>
          <p:nvPr/>
        </p:nvSpPr>
        <p:spPr bwMode="auto">
          <a:xfrm>
            <a:off x="7021513" y="2636838"/>
            <a:ext cx="18716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u="sng">
                <a:latin typeface="华文中宋" panose="02010600040101010101" pitchFamily="2" charset="-122"/>
                <a:ea typeface="华文中宋" panose="02010600040101010101" pitchFamily="2" charset="-122"/>
              </a:rPr>
              <a:t>条形码粘贴条样式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答题卡</a:t>
            </a:r>
            <a:r>
              <a:rPr lang="en-US" altLang="zh-CN" dirty="0"/>
              <a:t>1</a:t>
            </a:r>
            <a:br>
              <a:rPr lang="en-US" altLang="zh-CN" dirty="0"/>
            </a:br>
            <a:endParaRPr lang="zh-CN" altLang="en-US" dirty="0"/>
          </a:p>
        </p:txBody>
      </p:sp>
      <p:pic>
        <p:nvPicPr>
          <p:cNvPr id="5" name="图片 5" descr="2013L089-大学英语4级卡1_页面_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620713"/>
            <a:ext cx="4333875" cy="578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线形标注 2 14"/>
          <p:cNvSpPr/>
          <p:nvPr/>
        </p:nvSpPr>
        <p:spPr bwMode="auto">
          <a:xfrm>
            <a:off x="3708400" y="1484313"/>
            <a:ext cx="1223963" cy="649287"/>
          </a:xfrm>
          <a:prstGeom prst="borderCallout2">
            <a:avLst>
              <a:gd name="adj1" fmla="val 50495"/>
              <a:gd name="adj2" fmla="val 99565"/>
              <a:gd name="adj3" fmla="val 50495"/>
              <a:gd name="adj4" fmla="val 136463"/>
              <a:gd name="adj5" fmla="val 98389"/>
              <a:gd name="adj6" fmla="val 280889"/>
            </a:avLst>
          </a:prstGeom>
          <a:noFill/>
          <a:ln w="53975">
            <a:solidFill>
              <a:srgbClr val="FF7C8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/>
          </a:p>
        </p:txBody>
      </p:sp>
      <p:sp>
        <p:nvSpPr>
          <p:cNvPr id="7" name="矩形 8"/>
          <p:cNvSpPr>
            <a:spLocks noChangeArrowheads="1"/>
          </p:cNvSpPr>
          <p:nvPr/>
        </p:nvSpPr>
        <p:spPr bwMode="auto">
          <a:xfrm rot="20333014">
            <a:off x="4181475" y="3752850"/>
            <a:ext cx="1081088" cy="4318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正  面</a:t>
            </a:r>
          </a:p>
        </p:txBody>
      </p:sp>
      <p:pic>
        <p:nvPicPr>
          <p:cNvPr id="9" name="图片 5" descr="2013L089-大学英语4级卡1_页面_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620713"/>
            <a:ext cx="4333875" cy="57816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线形标注 2 14"/>
          <p:cNvSpPr/>
          <p:nvPr/>
        </p:nvSpPr>
        <p:spPr bwMode="auto">
          <a:xfrm>
            <a:off x="3708400" y="1484313"/>
            <a:ext cx="1223963" cy="649287"/>
          </a:xfrm>
          <a:prstGeom prst="borderCallout2">
            <a:avLst>
              <a:gd name="adj1" fmla="val 50495"/>
              <a:gd name="adj2" fmla="val 99565"/>
              <a:gd name="adj3" fmla="val 50495"/>
              <a:gd name="adj4" fmla="val 136463"/>
              <a:gd name="adj5" fmla="val 98389"/>
              <a:gd name="adj6" fmla="val 280889"/>
            </a:avLst>
          </a:prstGeom>
          <a:noFill/>
          <a:ln w="53975">
            <a:solidFill>
              <a:srgbClr val="FF7C8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rgbClr val="002060"/>
              </a:solidFill>
            </a:endParaRPr>
          </a:p>
        </p:txBody>
      </p:sp>
      <p:sp>
        <p:nvSpPr>
          <p:cNvPr id="11" name="TextBox 15"/>
          <p:cNvSpPr txBox="1">
            <a:spLocks noChangeArrowheads="1"/>
          </p:cNvSpPr>
          <p:nvPr/>
        </p:nvSpPr>
        <p:spPr bwMode="auto">
          <a:xfrm>
            <a:off x="7164388" y="2133600"/>
            <a:ext cx="1619250" cy="369888"/>
          </a:xfrm>
          <a:prstGeom prst="rect">
            <a:avLst/>
          </a:prstGeom>
          <a:noFill/>
          <a:ln w="9525">
            <a:solidFill>
              <a:srgbClr val="FF7C8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rgbClr val="FF7C8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条形码粘贴区</a:t>
            </a:r>
          </a:p>
        </p:txBody>
      </p:sp>
      <p:sp>
        <p:nvSpPr>
          <p:cNvPr id="12" name="矩形 8"/>
          <p:cNvSpPr>
            <a:spLocks noChangeArrowheads="1"/>
          </p:cNvSpPr>
          <p:nvPr/>
        </p:nvSpPr>
        <p:spPr bwMode="auto">
          <a:xfrm rot="20333014">
            <a:off x="4181475" y="3752850"/>
            <a:ext cx="1081088" cy="4318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正  面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答题卡</a:t>
            </a:r>
            <a:r>
              <a:rPr lang="en-US" altLang="zh-CN" dirty="0"/>
              <a:t>2</a:t>
            </a:r>
            <a:br>
              <a:rPr lang="en-US" altLang="zh-CN" dirty="0"/>
            </a:br>
            <a:endParaRPr lang="zh-CN" altLang="en-US" dirty="0"/>
          </a:p>
        </p:txBody>
      </p:sp>
      <p:pic>
        <p:nvPicPr>
          <p:cNvPr id="6" name="图片 11" descr="2013L090-大学英语4级卡2_页面_1_after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692150"/>
            <a:ext cx="3902075" cy="55991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8"/>
          <p:cNvSpPr>
            <a:spLocks noChangeArrowheads="1"/>
          </p:cNvSpPr>
          <p:nvPr/>
        </p:nvSpPr>
        <p:spPr bwMode="auto">
          <a:xfrm rot="20333014">
            <a:off x="4973638" y="3105150"/>
            <a:ext cx="1081087" cy="4318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正  面</a:t>
            </a: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571500" y="2286000"/>
            <a:ext cx="18002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rgbClr val="FFC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阅读和翻译题目在答题卡</a:t>
            </a:r>
            <a:r>
              <a:rPr lang="en-US" altLang="zh-CN">
                <a:solidFill>
                  <a:srgbClr val="FFC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r>
              <a:rPr lang="zh-CN" altLang="en-US">
                <a:solidFill>
                  <a:srgbClr val="FFC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上作答。</a:t>
            </a:r>
          </a:p>
        </p:txBody>
      </p:sp>
      <p:sp>
        <p:nvSpPr>
          <p:cNvPr id="9" name="矩形 14"/>
          <p:cNvSpPr>
            <a:spLocks noChangeArrowheads="1"/>
          </p:cNvSpPr>
          <p:nvPr/>
        </p:nvSpPr>
        <p:spPr bwMode="auto">
          <a:xfrm>
            <a:off x="571500" y="3500438"/>
            <a:ext cx="187166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考生在得到监考员指令后，方可在答题卡</a:t>
            </a:r>
            <a:r>
              <a:rPr lang="en-US" altLang="zh-CN" sz="160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r>
              <a:rPr lang="zh-CN" altLang="en-US" sz="160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上进行作答。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</a:rPr>
              <a:t>条形码粘贴</a:t>
            </a:r>
            <a:r>
              <a:rPr lang="zh-CN" altLang="en-US" dirty="0" smtClean="0">
                <a:solidFill>
                  <a:srgbClr val="FF0000"/>
                </a:solidFill>
              </a:rPr>
              <a:t>不对按</a:t>
            </a:r>
            <a:r>
              <a:rPr lang="zh-CN" altLang="en-US" dirty="0">
                <a:solidFill>
                  <a:srgbClr val="FF0000"/>
                </a:solidFill>
              </a:rPr>
              <a:t>缺考处理</a:t>
            </a:r>
            <a:r>
              <a:rPr lang="zh-CN" altLang="en-US" dirty="0" smtClean="0">
                <a:solidFill>
                  <a:srgbClr val="FF0000"/>
                </a:solidFill>
              </a:rPr>
              <a:t>，成绩将记录为</a:t>
            </a:r>
            <a:r>
              <a:rPr lang="en-US" altLang="zh-CN" dirty="0" smtClean="0">
                <a:solidFill>
                  <a:srgbClr val="FF0000"/>
                </a:solidFill>
              </a:rPr>
              <a:t>0</a:t>
            </a:r>
            <a:r>
              <a:rPr lang="zh-CN" altLang="en-US" dirty="0" smtClean="0">
                <a:solidFill>
                  <a:srgbClr val="FF0000"/>
                </a:solidFill>
              </a:rPr>
              <a:t>！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以下情况按违规处理：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不正确填写（涂）个人信息，错贴、不贴、毁损条形码粘贴条。</a:t>
            </a:r>
          </a:p>
          <a:p>
            <a:pPr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第四步：发卷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 vert="horz"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时间：</a:t>
            </a:r>
            <a:r>
              <a:rPr lang="en-US" altLang="zh-CN" dirty="0"/>
              <a:t>9:10</a:t>
            </a:r>
            <a:r>
              <a:rPr lang="zh-CN" altLang="en-US" dirty="0"/>
              <a:t>（铃声）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要领：写作部分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主监考员：宣布考试正式开始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提醒考生：黑色签字笔作答、</a:t>
            </a:r>
            <a:r>
              <a:rPr lang="en-US" altLang="zh-CN" dirty="0"/>
              <a:t>30</a:t>
            </a:r>
            <a:r>
              <a:rPr lang="zh-CN" altLang="en-US" dirty="0"/>
              <a:t>分钟、不得打开试题册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核验证件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检查考生填涂及粘贴条形码情况</a:t>
            </a:r>
            <a:r>
              <a:rPr lang="zh-CN" altLang="en-US" dirty="0">
                <a:solidFill>
                  <a:srgbClr val="FF0000"/>
                </a:solidFill>
              </a:rPr>
              <a:t>（重要</a:t>
            </a:r>
            <a:r>
              <a:rPr lang="en-US" altLang="zh-CN" dirty="0">
                <a:solidFill>
                  <a:srgbClr val="FF0000"/>
                </a:solidFill>
              </a:rPr>
              <a:t>!</a:t>
            </a:r>
            <a:r>
              <a:rPr lang="zh-CN" altLang="en-US" dirty="0">
                <a:solidFill>
                  <a:srgbClr val="FF0000"/>
                </a:solidFill>
              </a:rPr>
              <a:t>）                 </a:t>
            </a:r>
            <a:r>
              <a:rPr lang="zh-CN" altLang="en-US" dirty="0"/>
              <a:t>若发现问题，及时报流动监考员处理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监考</a:t>
            </a:r>
            <a:r>
              <a:rPr lang="en-US" altLang="zh-CN" dirty="0"/>
              <a:t>:</a:t>
            </a:r>
            <a:r>
              <a:rPr lang="zh-CN" altLang="en-US" dirty="0">
                <a:solidFill>
                  <a:srgbClr val="FF0000"/>
                </a:solidFill>
              </a:rPr>
              <a:t>一前一后</a:t>
            </a:r>
            <a:r>
              <a:rPr lang="zh-CN" altLang="en-US" dirty="0"/>
              <a:t>、监考员不得中途离开考场</a:t>
            </a:r>
          </a:p>
          <a:p>
            <a:pPr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第五步  考试开始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dirty="0"/>
              <a:t>9:35  </a:t>
            </a:r>
            <a:r>
              <a:rPr lang="zh-CN" altLang="en-US" dirty="0"/>
              <a:t>提醒</a:t>
            </a:r>
            <a:r>
              <a:rPr lang="en-US" altLang="zh-CN" dirty="0"/>
              <a:t>5</a:t>
            </a:r>
            <a:r>
              <a:rPr lang="zh-CN" altLang="en-US" dirty="0"/>
              <a:t>分钟后写作考试结束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告知学生带上耳机，听试音内容。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有</a:t>
            </a:r>
            <a:r>
              <a:rPr lang="en-US" altLang="zh-CN" dirty="0"/>
              <a:t>5</a:t>
            </a:r>
            <a:r>
              <a:rPr lang="zh-CN" altLang="en-US" dirty="0"/>
              <a:t>分钟调试耳机时间 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提示</a:t>
            </a:r>
            <a:r>
              <a:rPr lang="en-US" altLang="zh-CN" dirty="0"/>
              <a:t>: </a:t>
            </a:r>
            <a:r>
              <a:rPr lang="zh-CN" altLang="en-US" dirty="0"/>
              <a:t>听力结束后，</a:t>
            </a:r>
            <a:r>
              <a:rPr lang="zh-CN" altLang="en-US" dirty="0">
                <a:solidFill>
                  <a:srgbClr val="FF0000"/>
                </a:solidFill>
              </a:rPr>
              <a:t>立即回收答题卡</a:t>
            </a:r>
            <a:r>
              <a:rPr lang="en-US" altLang="zh-CN" dirty="0">
                <a:solidFill>
                  <a:srgbClr val="FF0000"/>
                </a:solidFill>
              </a:rPr>
              <a:t>1</a:t>
            </a:r>
          </a:p>
          <a:p>
            <a:pPr>
              <a:lnSpc>
                <a:spcPct val="150000"/>
              </a:lnSpc>
            </a:pPr>
            <a:r>
              <a:rPr lang="en-US" altLang="zh-CN" dirty="0"/>
              <a:t>9:40 </a:t>
            </a:r>
            <a:r>
              <a:rPr lang="zh-CN" altLang="en-US" dirty="0"/>
              <a:t>听力考试开始</a:t>
            </a:r>
          </a:p>
          <a:p>
            <a:pPr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dirty="0"/>
              <a:t>第六步：写作部分考试结束，开始听力测试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dirty="0"/>
              <a:t>听力考试</a:t>
            </a:r>
            <a:r>
              <a:rPr lang="en-US" altLang="zh-CN" dirty="0"/>
              <a:t>: 9</a:t>
            </a:r>
            <a:r>
              <a:rPr lang="zh-CN" altLang="en-US" dirty="0"/>
              <a:t>：</a:t>
            </a:r>
            <a:r>
              <a:rPr lang="en-US" altLang="zh-CN" dirty="0"/>
              <a:t>40 </a:t>
            </a:r>
            <a:r>
              <a:rPr lang="zh-CN" altLang="en-US" dirty="0"/>
              <a:t>（</a:t>
            </a:r>
            <a:r>
              <a:rPr lang="en-US" altLang="zh-CN" dirty="0">
                <a:solidFill>
                  <a:srgbClr val="FF0000"/>
                </a:solidFill>
              </a:rPr>
              <a:t>25</a:t>
            </a:r>
            <a:r>
              <a:rPr lang="zh-CN" altLang="en-US" dirty="0">
                <a:solidFill>
                  <a:srgbClr val="FF0000"/>
                </a:solidFill>
              </a:rPr>
              <a:t>分钟</a:t>
            </a:r>
            <a:r>
              <a:rPr lang="zh-CN" altLang="en-US" dirty="0"/>
              <a:t>）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监考员甲：宣布听力考试正式开始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要领：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原则上不要走动和倚靠多媒体</a:t>
            </a:r>
            <a:r>
              <a:rPr lang="zh-CN" altLang="en-US" dirty="0" smtClean="0"/>
              <a:t>设备，不要使用键盘调整声音大小。</a:t>
            </a:r>
            <a:endParaRPr lang="zh-CN" altLang="en-US" dirty="0"/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若出现问题，请记录问题范围和问题时间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听力考试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dirty="0"/>
              <a:t>时间：</a:t>
            </a:r>
            <a:r>
              <a:rPr lang="en-US" altLang="zh-CN" dirty="0">
                <a:solidFill>
                  <a:srgbClr val="FF0000"/>
                </a:solidFill>
              </a:rPr>
              <a:t>10:05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要领：</a:t>
            </a:r>
          </a:p>
          <a:p>
            <a:pPr marL="624205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 听力考试结束，</a:t>
            </a:r>
            <a:r>
              <a:rPr lang="zh-CN" altLang="en-US" dirty="0">
                <a:solidFill>
                  <a:srgbClr val="FF0000"/>
                </a:solidFill>
              </a:rPr>
              <a:t>命令</a:t>
            </a:r>
            <a:r>
              <a:rPr lang="zh-CN" altLang="en-US" dirty="0"/>
              <a:t>考生停止作答并摘下耳机</a:t>
            </a:r>
          </a:p>
          <a:p>
            <a:pPr marL="624205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 监考员乙：</a:t>
            </a:r>
          </a:p>
          <a:p>
            <a:pPr marL="109855" indent="0">
              <a:lnSpc>
                <a:spcPct val="150000"/>
              </a:lnSpc>
              <a:buNone/>
            </a:pPr>
            <a:r>
              <a:rPr lang="zh-CN" altLang="en-US" dirty="0"/>
              <a:t>      收答题卡</a:t>
            </a:r>
            <a:r>
              <a:rPr lang="en-US" altLang="zh-CN" dirty="0"/>
              <a:t>1</a:t>
            </a:r>
            <a:r>
              <a:rPr lang="zh-CN" altLang="en-US" dirty="0"/>
              <a:t>，收卷期间</a:t>
            </a:r>
            <a:r>
              <a:rPr lang="zh-CN" altLang="en-US" dirty="0">
                <a:solidFill>
                  <a:srgbClr val="FF0000"/>
                </a:solidFill>
              </a:rPr>
              <a:t>不得</a:t>
            </a:r>
            <a:r>
              <a:rPr lang="zh-CN" altLang="en-US" dirty="0"/>
              <a:t>答题。</a:t>
            </a:r>
          </a:p>
          <a:p>
            <a:pPr marL="109855" indent="0">
              <a:lnSpc>
                <a:spcPct val="150000"/>
              </a:lnSpc>
              <a:buNone/>
            </a:pPr>
            <a:endParaRPr lang="zh-CN" altLang="en-US" dirty="0"/>
          </a:p>
          <a:p>
            <a:pPr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第七步：收答题卡</a:t>
            </a:r>
            <a:r>
              <a:rPr lang="en-US" altLang="zh-CN" dirty="0"/>
              <a:t>1</a:t>
            </a:r>
            <a:endParaRPr lang="zh-CN" alt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dirty="0"/>
              <a:t>时间：</a:t>
            </a:r>
            <a:r>
              <a:rPr lang="en-US" altLang="zh-CN" dirty="0"/>
              <a:t>10:10     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命令考生继续作答。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主监考员：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400" dirty="0"/>
              <a:t>检查</a:t>
            </a:r>
            <a:r>
              <a:rPr lang="zh-CN" altLang="en-US" sz="2400" dirty="0">
                <a:solidFill>
                  <a:srgbClr val="FF0000"/>
                </a:solidFill>
              </a:rPr>
              <a:t>答题卡</a:t>
            </a:r>
            <a:r>
              <a:rPr lang="en-US" altLang="zh-CN" sz="2400" dirty="0">
                <a:solidFill>
                  <a:srgbClr val="FF0000"/>
                </a:solidFill>
              </a:rPr>
              <a:t>1</a:t>
            </a:r>
            <a:r>
              <a:rPr lang="zh-CN" altLang="en-US" sz="2400" dirty="0"/>
              <a:t>上的</a:t>
            </a:r>
            <a:r>
              <a:rPr lang="zh-CN" altLang="en-US" sz="2400" dirty="0">
                <a:solidFill>
                  <a:srgbClr val="FF0000"/>
                </a:solidFill>
              </a:rPr>
              <a:t>条形码</a:t>
            </a:r>
            <a:endParaRPr lang="en-US" altLang="zh-CN" sz="2400" dirty="0">
              <a:solidFill>
                <a:srgbClr val="FF0000"/>
              </a:solidFill>
            </a:endParaRP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400" dirty="0">
                <a:latin typeface="黑体" panose="02010609060101010101" pitchFamily="49" charset="-122"/>
              </a:rPr>
              <a:t>填写试卷袋和答题卡袋、考场记录单</a:t>
            </a:r>
            <a:r>
              <a:rPr lang="zh-CN" altLang="en-US" sz="2400" dirty="0">
                <a:solidFill>
                  <a:srgbClr val="FF0000"/>
                </a:solidFill>
                <a:latin typeface="黑体" panose="02010609060101010101" pitchFamily="49" charset="-122"/>
              </a:rPr>
              <a:t>（记录缺考情况）</a:t>
            </a:r>
            <a:endParaRPr lang="en-US" altLang="zh-CN" sz="2400" dirty="0">
              <a:solidFill>
                <a:srgbClr val="FF0000"/>
              </a:solidFill>
              <a:latin typeface="黑体" panose="02010609060101010101" pitchFamily="49" charset="-122"/>
            </a:endParaRPr>
          </a:p>
          <a:p>
            <a:pPr marL="365760" lvl="1" indent="0">
              <a:lnSpc>
                <a:spcPct val="150000"/>
              </a:lnSpc>
              <a:buNone/>
            </a:pP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第八步</a:t>
            </a:r>
            <a:r>
              <a:rPr lang="en-US" altLang="zh-CN" dirty="0"/>
              <a:t>:</a:t>
            </a:r>
            <a:r>
              <a:rPr lang="zh-CN" altLang="en-US" dirty="0"/>
              <a:t>填写卷、卡袋 ，检查条形码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Users\Administrator\AppData\Roaming\Tencent\Users\58445695\QQ\WinTemp\RichOle\KM$C`JL[Y8]%PYPU8GV1KA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60648"/>
            <a:ext cx="4713188" cy="6335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1"/>
          <p:cNvSpPr>
            <a:spLocks noChangeArrowheads="1"/>
          </p:cNvSpPr>
          <p:nvPr/>
        </p:nvSpPr>
        <p:spPr bwMode="auto">
          <a:xfrm>
            <a:off x="-28718" y="2420888"/>
            <a:ext cx="4105275" cy="183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省（自治区、直辖市）名称：</a:t>
            </a:r>
            <a:r>
              <a:rPr lang="zh-CN" altLang="en-US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北京</a:t>
            </a:r>
            <a:endParaRPr lang="en-US" altLang="zh-CN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学校名称：北京工商大学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  学校代码：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11010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  校区代码：阜成路：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0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；良乡：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考场代码：  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001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（三位）</a:t>
            </a:r>
            <a:endParaRPr lang="en-US" altLang="zh-CN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签名（指定位置</a:t>
            </a:r>
            <a:r>
              <a:rPr lang="zh-CN" altLang="en-US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en-US" altLang="zh-CN" b="1" dirty="0" smtClean="0">
              <a:solidFill>
                <a:srgbClr val="00206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日期：</a:t>
            </a:r>
            <a:r>
              <a:rPr lang="en-US" altLang="zh-CN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  <a:r>
              <a:rPr lang="zh-CN" altLang="en-US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en-US" altLang="zh-CN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17</a:t>
            </a:r>
            <a:r>
              <a:rPr lang="zh-CN" altLang="en-US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日</a:t>
            </a:r>
            <a:endParaRPr lang="zh-CN" altLang="en-US" b="1" dirty="0">
              <a:solidFill>
                <a:srgbClr val="00206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Users\Administrator\AppData\Roaming\Tencent\Users\58445695\QQ\WinTemp\RichOle\7(LAL1(_2DROGN85MSX$@9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60648"/>
            <a:ext cx="4713188" cy="6335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9704518"/>
              </p:ext>
            </p:extLst>
          </p:nvPr>
        </p:nvGraphicFramePr>
        <p:xfrm>
          <a:off x="683568" y="1947044"/>
          <a:ext cx="2880320" cy="1512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0">
                  <a:extLst>
                    <a:ext uri="{9D8B030D-6E8A-4147-A177-3AD203B41FA5}">
                      <a16:colId xmlns:a16="http://schemas.microsoft.com/office/drawing/2014/main" val="1615082011"/>
                    </a:ext>
                  </a:extLst>
                </a:gridCol>
              </a:tblGrid>
              <a:tr h="1512168">
                <a:tc>
                  <a:txBody>
                    <a:bodyPr/>
                    <a:lstStyle/>
                    <a:p>
                      <a:endParaRPr lang="en-US" altLang="zh-CN" dirty="0" smtClean="0"/>
                    </a:p>
                    <a:p>
                      <a:r>
                        <a:rPr lang="zh-CN" altLang="en-US" dirty="0" smtClean="0"/>
                        <a:t>考场其他情况说明：无 </a:t>
                      </a:r>
                      <a:endParaRPr lang="en-US" altLang="zh-CN" dirty="0" smtClean="0"/>
                    </a:p>
                    <a:p>
                      <a:endParaRPr lang="en-US" altLang="zh-CN" dirty="0" smtClean="0"/>
                    </a:p>
                    <a:p>
                      <a:r>
                        <a:rPr lang="zh-CN" altLang="en-US" dirty="0" smtClean="0"/>
                        <a:t>其他物品情况说明：无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73175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88640"/>
            <a:ext cx="4713188" cy="63357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线形标注 2 14"/>
          <p:cNvSpPr/>
          <p:nvPr/>
        </p:nvSpPr>
        <p:spPr bwMode="auto">
          <a:xfrm>
            <a:off x="3652366" y="3789040"/>
            <a:ext cx="3240088" cy="436562"/>
          </a:xfrm>
          <a:prstGeom prst="borderCallout2">
            <a:avLst>
              <a:gd name="adj1" fmla="val 50495"/>
              <a:gd name="adj2" fmla="val 99565"/>
              <a:gd name="adj3" fmla="val 50495"/>
              <a:gd name="adj4" fmla="val 136463"/>
              <a:gd name="adj5" fmla="val 238606"/>
              <a:gd name="adj6" fmla="val 139912"/>
            </a:avLst>
          </a:prstGeom>
          <a:noFill/>
          <a:ln w="53975">
            <a:solidFill>
              <a:srgbClr val="FF7C8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/>
          </a:p>
        </p:txBody>
      </p:sp>
      <p:sp>
        <p:nvSpPr>
          <p:cNvPr id="6" name="TextBox 15"/>
          <p:cNvSpPr txBox="1">
            <a:spLocks noChangeArrowheads="1"/>
          </p:cNvSpPr>
          <p:nvPr/>
        </p:nvSpPr>
        <p:spPr bwMode="auto">
          <a:xfrm>
            <a:off x="7177039" y="4797152"/>
            <a:ext cx="1908175" cy="512763"/>
          </a:xfrm>
          <a:prstGeom prst="rect">
            <a:avLst/>
          </a:prstGeom>
          <a:noFill/>
          <a:ln w="9525">
            <a:solidFill>
              <a:srgbClr val="FF7C8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hangingPunct="1"/>
            <a:r>
              <a:rPr lang="zh-CN" altLang="en-US" sz="1700" b="1" dirty="0"/>
              <a:t>袋内资料回收情况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0452601"/>
              </p:ext>
            </p:extLst>
          </p:nvPr>
        </p:nvGraphicFramePr>
        <p:xfrm>
          <a:off x="107504" y="1658714"/>
          <a:ext cx="2736304" cy="14822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304">
                  <a:extLst>
                    <a:ext uri="{9D8B030D-6E8A-4147-A177-3AD203B41FA5}">
                      <a16:colId xmlns:a16="http://schemas.microsoft.com/office/drawing/2014/main" val="1670106741"/>
                    </a:ext>
                  </a:extLst>
                </a:gridCol>
              </a:tblGrid>
              <a:tr h="1482254">
                <a:tc>
                  <a:txBody>
                    <a:bodyPr/>
                    <a:lstStyle/>
                    <a:p>
                      <a:endParaRPr lang="en-US" altLang="zh-CN" dirty="0" smtClean="0"/>
                    </a:p>
                    <a:p>
                      <a:r>
                        <a:rPr lang="zh-CN" altLang="en-US" dirty="0" smtClean="0"/>
                        <a:t>考场其他情况说明：无 </a:t>
                      </a:r>
                    </a:p>
                    <a:p>
                      <a:endParaRPr lang="zh-CN" altLang="en-US" dirty="0" smtClean="0"/>
                    </a:p>
                    <a:p>
                      <a:r>
                        <a:rPr lang="zh-CN" altLang="en-US" dirty="0" smtClean="0"/>
                        <a:t>其他物品情况说明：无</a:t>
                      </a:r>
                    </a:p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93089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主监考员</a:t>
            </a:r>
            <a:r>
              <a:rPr lang="en-US" altLang="zh-CN" dirty="0"/>
              <a:t>: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accent1"/>
                </a:solidFill>
              </a:rPr>
              <a:t>缺考：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>
                <a:solidFill>
                  <a:srgbClr val="FF0000"/>
                </a:solidFill>
              </a:rPr>
              <a:t>考场记录单： 姓名、准考证号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试卷背面：   姓名、准考证号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答题卡</a:t>
            </a:r>
            <a:r>
              <a:rPr lang="en-US" altLang="zh-CN" dirty="0"/>
              <a:t>1</a:t>
            </a:r>
            <a:r>
              <a:rPr lang="zh-CN" altLang="en-US" dirty="0"/>
              <a:t>、</a:t>
            </a:r>
            <a:r>
              <a:rPr lang="en-US" altLang="zh-CN" dirty="0"/>
              <a:t>2</a:t>
            </a:r>
            <a:r>
              <a:rPr lang="zh-CN" altLang="en-US" dirty="0"/>
              <a:t>：学校、 姓名、准考证号、准考证</a:t>
            </a:r>
            <a:r>
              <a:rPr lang="zh-CN" altLang="en-US" dirty="0">
                <a:solidFill>
                  <a:srgbClr val="FF0000"/>
                </a:solidFill>
              </a:rPr>
              <a:t>最后两位涂黑</a:t>
            </a:r>
          </a:p>
          <a:p>
            <a:pPr>
              <a:lnSpc>
                <a:spcPct val="150000"/>
              </a:lnSpc>
            </a:pPr>
            <a:endParaRPr lang="zh-CN" altLang="en-US" dirty="0"/>
          </a:p>
          <a:p>
            <a:pPr>
              <a:lnSpc>
                <a:spcPct val="150000"/>
              </a:lnSpc>
            </a:pPr>
            <a:r>
              <a:rPr lang="zh-CN" altLang="en-US" dirty="0"/>
              <a:t>试卷背面的条形码</a:t>
            </a:r>
            <a:r>
              <a:rPr lang="zh-CN" altLang="en-US" dirty="0">
                <a:solidFill>
                  <a:srgbClr val="FF0000"/>
                </a:solidFill>
              </a:rPr>
              <a:t>不用</a:t>
            </a:r>
            <a:r>
              <a:rPr lang="zh-CN" altLang="en-US" dirty="0"/>
              <a:t>揭下</a:t>
            </a:r>
          </a:p>
          <a:p>
            <a:pPr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第九步</a:t>
            </a:r>
            <a:r>
              <a:rPr lang="en-US" altLang="zh-CN" dirty="0"/>
              <a:t>:</a:t>
            </a:r>
            <a:r>
              <a:rPr lang="zh-CN" altLang="en-US" dirty="0"/>
              <a:t>填涂缺考考生信息</a:t>
            </a:r>
            <a:r>
              <a:rPr lang="en-US" altLang="zh-CN" dirty="0"/>
              <a:t>(</a:t>
            </a:r>
            <a:r>
              <a:rPr lang="zh-CN" altLang="en-US" dirty="0"/>
              <a:t>重要</a:t>
            </a:r>
            <a:r>
              <a:rPr lang="en-US" altLang="zh-CN" dirty="0"/>
              <a:t>)</a:t>
            </a:r>
            <a:endParaRPr lang="zh-CN" alt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" descr="试题册背面_201312_培训.jpg"/>
          <p:cNvPicPr>
            <a:picLocks noGrp="1" noChangeAspect="1"/>
          </p:cNvPicPr>
          <p:nvPr>
            <p:ph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2938" y="428625"/>
            <a:ext cx="3643312" cy="5375275"/>
          </a:xfrm>
          <a:noFill/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000125" y="4429125"/>
            <a:ext cx="24288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/>
              <a:t>110101151010101</a:t>
            </a:r>
            <a:endParaRPr lang="zh-CN" altLang="en-US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214438" y="4714875"/>
            <a:ext cx="12144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/>
              <a:t>张三</a:t>
            </a:r>
            <a:endParaRPr lang="zh-CN" altLang="en-US" sz="2000" b="1" dirty="0"/>
          </a:p>
        </p:txBody>
      </p:sp>
      <p:sp>
        <p:nvSpPr>
          <p:cNvPr id="7" name="矩形 6"/>
          <p:cNvSpPr/>
          <p:nvPr/>
        </p:nvSpPr>
        <p:spPr>
          <a:xfrm>
            <a:off x="3786188" y="4546600"/>
            <a:ext cx="5357812" cy="954088"/>
          </a:xfrm>
          <a:prstGeom prst="rect">
            <a:avLst/>
          </a:prstGeom>
        </p:spPr>
        <p:txBody>
          <a:bodyPr>
            <a:spAutoFit/>
          </a:bodyPr>
          <a:lstStyle/>
          <a:p>
            <a:pPr lvl="1" eaLnBrk="1" hangingPunct="1">
              <a:defRPr/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试卷背面填写姓名、准考证号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 eaLnBrk="1" hangingPunct="1">
              <a:defRPr/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试卷背面的条形码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不用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揭下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5" descr="2013L089-大学英语4级卡1_页面_1.jpg"/>
          <p:cNvPicPr>
            <a:picLocks noGrp="1" noChangeAspect="1"/>
          </p:cNvPicPr>
          <p:nvPr>
            <p:ph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447"/>
          <a:stretch>
            <a:fillRect/>
          </a:stretch>
        </p:blipFill>
        <p:spPr>
          <a:xfrm>
            <a:off x="539750" y="522288"/>
            <a:ext cx="6912570" cy="40046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4163219" y="5085184"/>
            <a:ext cx="45720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lvl="1" eaLnBrk="1" hangingPunct="1"/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填写学校、姓名、完整的准考证号，准考证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最后两位涂黑</a:t>
            </a:r>
            <a:endParaRPr lang="en-US" altLang="zh-CN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959110" y="1361282"/>
            <a:ext cx="15113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 dirty="0"/>
              <a:t>北京工商大学</a:t>
            </a:r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950963" y="1916832"/>
            <a:ext cx="65520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 dirty="0"/>
              <a:t>张三</a:t>
            </a:r>
          </a:p>
        </p:txBody>
      </p:sp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4069876" y="1380210"/>
            <a:ext cx="36951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00" b="1" spc="300" dirty="0"/>
              <a:t>110101151010101010101</a:t>
            </a:r>
            <a:endParaRPr lang="zh-CN" altLang="en-US" sz="1100" b="1" spc="300" dirty="0"/>
          </a:p>
        </p:txBody>
      </p:sp>
      <p:sp>
        <p:nvSpPr>
          <p:cNvPr id="10" name="矩形 8"/>
          <p:cNvSpPr>
            <a:spLocks noChangeArrowheads="1"/>
          </p:cNvSpPr>
          <p:nvPr/>
        </p:nvSpPr>
        <p:spPr bwMode="auto">
          <a:xfrm>
            <a:off x="6895308" y="1856156"/>
            <a:ext cx="108012" cy="73722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/>
          </a:p>
        </p:txBody>
      </p:sp>
      <p:sp>
        <p:nvSpPr>
          <p:cNvPr id="11" name="矩形 8"/>
          <p:cNvSpPr>
            <a:spLocks noChangeArrowheads="1"/>
          </p:cNvSpPr>
          <p:nvPr/>
        </p:nvSpPr>
        <p:spPr bwMode="auto">
          <a:xfrm>
            <a:off x="6703099" y="1700808"/>
            <a:ext cx="108012" cy="73722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1"/>
          <p:cNvSpPr>
            <a:spLocks noGrp="1"/>
          </p:cNvSpPr>
          <p:nvPr>
            <p:ph/>
          </p:nvPr>
        </p:nvSpPr>
        <p:spPr>
          <a:xfrm>
            <a:off x="285750" y="285750"/>
            <a:ext cx="8289925" cy="5734050"/>
          </a:xfrm>
        </p:spPr>
        <p:txBody>
          <a:bodyPr/>
          <a:lstStyle/>
          <a:p>
            <a:pPr lvl="1">
              <a:buFont typeface="Wingdings" panose="05000000000000000000" pitchFamily="2" charset="2"/>
              <a:buNone/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填写学校、姓名、准考证号，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>
              <a:buFont typeface="Wingdings" panose="05000000000000000000" pitchFamily="2" charset="2"/>
              <a:buNone/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准考证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最后两位涂黑</a:t>
            </a:r>
            <a:endParaRPr lang="en-US" altLang="zh-CN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dirty="0"/>
          </a:p>
        </p:txBody>
      </p:sp>
      <p:pic>
        <p:nvPicPr>
          <p:cNvPr id="5" name="图片 11" descr="2013L090-大学英语4级卡2_页面_1_after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500063"/>
            <a:ext cx="3902075" cy="559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5148263" y="1125538"/>
            <a:ext cx="15113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/>
              <a:t>北京工商大学</a:t>
            </a:r>
          </a:p>
        </p:txBody>
      </p:sp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5283200" y="1628775"/>
            <a:ext cx="7207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 dirty="0"/>
              <a:t>李明</a:t>
            </a:r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6732588" y="920750"/>
            <a:ext cx="19431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00"/>
              <a:t>110101151010101010101</a:t>
            </a:r>
            <a:endParaRPr lang="zh-CN" altLang="en-US" sz="1000"/>
          </a:p>
        </p:txBody>
      </p:sp>
      <p:sp>
        <p:nvSpPr>
          <p:cNvPr id="12" name="矩形 8"/>
          <p:cNvSpPr>
            <a:spLocks noChangeArrowheads="1"/>
          </p:cNvSpPr>
          <p:nvPr/>
        </p:nvSpPr>
        <p:spPr bwMode="auto">
          <a:xfrm>
            <a:off x="8335468" y="1133180"/>
            <a:ext cx="108012" cy="73722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/>
          </a:p>
        </p:txBody>
      </p:sp>
      <p:sp>
        <p:nvSpPr>
          <p:cNvPr id="13" name="矩形 8"/>
          <p:cNvSpPr>
            <a:spLocks noChangeArrowheads="1"/>
          </p:cNvSpPr>
          <p:nvPr/>
        </p:nvSpPr>
        <p:spPr bwMode="auto">
          <a:xfrm>
            <a:off x="8443480" y="1229374"/>
            <a:ext cx="108012" cy="73722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时间：</a:t>
            </a:r>
            <a:r>
              <a:rPr lang="en-US" altLang="zh-CN" dirty="0"/>
              <a:t>10:10</a:t>
            </a:r>
            <a:r>
              <a:rPr lang="zh-CN" altLang="en-US" dirty="0"/>
              <a:t>后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要领：</a:t>
            </a:r>
          </a:p>
          <a:p>
            <a:pPr marL="109855" indent="0">
              <a:lnSpc>
                <a:spcPct val="150000"/>
              </a:lnSpc>
              <a:buNone/>
            </a:pPr>
            <a:r>
              <a:rPr lang="zh-CN" altLang="en-US" dirty="0"/>
              <a:t>  </a:t>
            </a:r>
            <a:r>
              <a:rPr lang="zh-CN" altLang="en-US" sz="2000" dirty="0"/>
              <a:t>准考证、学生证、身份证等有照片证件</a:t>
            </a:r>
            <a:r>
              <a:rPr lang="en-US" altLang="zh-CN" sz="2000" dirty="0"/>
              <a:t>(</a:t>
            </a:r>
            <a:r>
              <a:rPr lang="zh-CN" altLang="en-US" sz="2000" dirty="0"/>
              <a:t>尽量不影响考生答题</a:t>
            </a:r>
            <a:r>
              <a:rPr lang="en-US" altLang="zh-CN" sz="2000" dirty="0"/>
              <a:t>)</a:t>
            </a:r>
          </a:p>
          <a:p>
            <a:pPr marL="109855" indent="0">
              <a:lnSpc>
                <a:spcPct val="150000"/>
              </a:lnSpc>
              <a:buNone/>
            </a:pPr>
            <a:r>
              <a:rPr lang="en-US" altLang="zh-CN" sz="2000" dirty="0"/>
              <a:t>   </a:t>
            </a:r>
            <a:r>
              <a:rPr lang="zh-CN" altLang="en-US" sz="2000" dirty="0"/>
              <a:t>注意：</a:t>
            </a:r>
          </a:p>
          <a:p>
            <a:pPr marL="109855" indent="0">
              <a:lnSpc>
                <a:spcPct val="150000"/>
              </a:lnSpc>
              <a:buNone/>
            </a:pPr>
            <a:r>
              <a:rPr lang="zh-CN" altLang="en-US" sz="2000" dirty="0"/>
              <a:t>       如</a:t>
            </a:r>
            <a:r>
              <a:rPr lang="zh-CN" altLang="en-US" sz="2000" dirty="0" smtClean="0"/>
              <a:t>不确定是否为本人请联系</a:t>
            </a:r>
            <a:r>
              <a:rPr lang="zh-CN" altLang="en-US" sz="2000" dirty="0"/>
              <a:t>考务组！</a:t>
            </a:r>
          </a:p>
          <a:p>
            <a:pPr marL="109855" indent="0">
              <a:lnSpc>
                <a:spcPct val="150000"/>
              </a:lnSpc>
              <a:buNone/>
            </a:pPr>
            <a:r>
              <a:rPr lang="zh-CN" altLang="en-US" sz="2000" dirty="0">
                <a:solidFill>
                  <a:srgbClr val="FF0000"/>
                </a:solidFill>
              </a:rPr>
              <a:t>       有其他不确定的问题，请立刻联系考务组，一定不要擅自处理</a:t>
            </a:r>
            <a:r>
              <a:rPr lang="zh-CN" altLang="en-US" sz="2000" dirty="0"/>
              <a:t>。</a:t>
            </a:r>
          </a:p>
          <a:p>
            <a:pPr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第十步：复查证件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dirty="0"/>
              <a:t>时间：</a:t>
            </a:r>
            <a:r>
              <a:rPr lang="en-US" altLang="zh-CN" dirty="0"/>
              <a:t>11:10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要领：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 提醒考生离考试结束还有</a:t>
            </a:r>
            <a:r>
              <a:rPr lang="en-US" altLang="zh-CN" dirty="0"/>
              <a:t>10</a:t>
            </a:r>
            <a:r>
              <a:rPr lang="zh-CN" altLang="en-US" dirty="0"/>
              <a:t>分钟</a:t>
            </a:r>
            <a:r>
              <a:rPr lang="en-US" altLang="zh-CN" dirty="0"/>
              <a:t>.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第十一步：时间提醒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dirty="0"/>
              <a:t>时间：</a:t>
            </a:r>
            <a:r>
              <a:rPr lang="en-US" altLang="zh-CN" dirty="0"/>
              <a:t>11:20</a:t>
            </a:r>
            <a:r>
              <a:rPr lang="zh-CN" altLang="en-US" dirty="0"/>
              <a:t>（铃声）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要领：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800" dirty="0"/>
              <a:t>宣布考试结束，命令考生立即停止答题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800" dirty="0"/>
              <a:t>主监考员：</a:t>
            </a:r>
          </a:p>
          <a:p>
            <a:pPr marL="365760" lvl="1" indent="0">
              <a:lnSpc>
                <a:spcPct val="150000"/>
              </a:lnSpc>
              <a:buNone/>
            </a:pPr>
            <a:r>
              <a:rPr lang="zh-CN" altLang="en-US" sz="2800" dirty="0"/>
              <a:t>      维持考场秩序</a:t>
            </a:r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第十二步：结束考试 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dirty="0"/>
              <a:t>副监考员：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验收试题册和答题卡</a:t>
            </a:r>
            <a:r>
              <a:rPr lang="en-US" altLang="zh-CN" dirty="0"/>
              <a:t>2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再次检查考生填涂</a:t>
            </a:r>
            <a:r>
              <a:rPr lang="zh-CN" altLang="en-US" dirty="0">
                <a:solidFill>
                  <a:srgbClr val="FF0000"/>
                </a:solidFill>
              </a:rPr>
              <a:t>个人信息</a:t>
            </a:r>
            <a:r>
              <a:rPr lang="zh-CN" altLang="en-US" dirty="0"/>
              <a:t>是否准确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清点份数（</a:t>
            </a:r>
            <a:r>
              <a:rPr lang="en-US" altLang="zh-CN" dirty="0"/>
              <a:t>30</a:t>
            </a:r>
            <a:r>
              <a:rPr lang="zh-CN" altLang="en-US" dirty="0"/>
              <a:t>份！）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>
                <a:solidFill>
                  <a:srgbClr val="FF0000"/>
                </a:solidFill>
              </a:rPr>
              <a:t>严防考生带走试题册和答题卡！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组合考场（所有试卷清点完毕，再允许学生统一离开）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</a:rPr>
              <a:t>关键词：别</a:t>
            </a:r>
            <a:r>
              <a:rPr lang="en-US" altLang="zh-CN" dirty="0">
                <a:solidFill>
                  <a:srgbClr val="FF0000"/>
                </a:solidFill>
              </a:rPr>
              <a:t>~</a:t>
            </a:r>
            <a:r>
              <a:rPr lang="zh-CN" altLang="en-US" dirty="0">
                <a:solidFill>
                  <a:srgbClr val="FF0000"/>
                </a:solidFill>
              </a:rPr>
              <a:t>着</a:t>
            </a:r>
            <a:r>
              <a:rPr lang="en-US" altLang="zh-CN" dirty="0">
                <a:solidFill>
                  <a:srgbClr val="FF0000"/>
                </a:solidFill>
              </a:rPr>
              <a:t>~</a:t>
            </a:r>
            <a:r>
              <a:rPr lang="zh-CN" altLang="en-US" dirty="0">
                <a:solidFill>
                  <a:srgbClr val="FF0000"/>
                </a:solidFill>
              </a:rPr>
              <a:t>急</a:t>
            </a:r>
            <a:r>
              <a:rPr lang="en-US" altLang="zh-CN" dirty="0">
                <a:solidFill>
                  <a:srgbClr val="FF0000"/>
                </a:solidFill>
              </a:rPr>
              <a:t>~</a:t>
            </a:r>
          </a:p>
          <a:p>
            <a:pPr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第十二步：结束考试 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457200" y="1481139"/>
          <a:ext cx="8229600" cy="3676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05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590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3799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黑体" panose="02010609060101010101" pitchFamily="49" charset="-122"/>
                        </a:rPr>
                        <a:t>时  间</a:t>
                      </a:r>
                      <a:endParaRPr kumimoji="1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黑体" panose="02010609060101010101" pitchFamily="49" charset="-122"/>
                        </a:rPr>
                        <a:t>内  容</a:t>
                      </a:r>
                      <a:endParaRPr kumimoji="1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T="45710" marB="4571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3799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8:30</a:t>
                      </a:r>
                      <a:endParaRPr kumimoji="1" lang="en-US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第一次打铃，组织考生入场</a:t>
                      </a:r>
                      <a:endParaRPr kumimoji="1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T="45710" marB="4571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0860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9:00</a:t>
                      </a:r>
                      <a:endParaRPr kumimoji="1" lang="en-US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第二次打铃，启封试卷，</a:t>
                      </a:r>
                      <a:endParaRPr kumimoji="1" lang="en-US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469900" marR="0" lvl="0" indent="-469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发答题卡、试卷</a:t>
                      </a:r>
                      <a:endParaRPr kumimoji="1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T="45710" marB="4571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3799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9:10</a:t>
                      </a:r>
                      <a:endParaRPr kumimoji="1" lang="en-US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第三次打铃，考试正式开始</a:t>
                      </a:r>
                      <a:endParaRPr kumimoji="1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T="45710" marB="4571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3799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11:20</a:t>
                      </a:r>
                      <a:endParaRPr kumimoji="1" lang="en-US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第四次打铃，监考员宣布考试结束</a:t>
                      </a:r>
                      <a:endParaRPr kumimoji="1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T="45710" marB="4571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铃声（共</a:t>
            </a:r>
            <a:r>
              <a:rPr lang="en-US" altLang="zh-CN" dirty="0"/>
              <a:t>4</a:t>
            </a:r>
            <a:r>
              <a:rPr lang="zh-CN" altLang="en-US" dirty="0"/>
              <a:t>次） 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dirty="0"/>
              <a:t>时间：</a:t>
            </a:r>
            <a:r>
              <a:rPr lang="en-US" altLang="zh-CN" dirty="0"/>
              <a:t>11:20</a:t>
            </a:r>
            <a:r>
              <a:rPr lang="zh-CN" altLang="en-US" dirty="0"/>
              <a:t>以后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要领：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试题册（</a:t>
            </a:r>
            <a:r>
              <a:rPr lang="zh-CN" altLang="en-US" dirty="0">
                <a:solidFill>
                  <a:srgbClr val="FF0000"/>
                </a:solidFill>
              </a:rPr>
              <a:t>含缺考考生的</a:t>
            </a:r>
            <a:r>
              <a:rPr lang="zh-CN" altLang="en-US" dirty="0"/>
              <a:t>）→试卷袋。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答题卡</a:t>
            </a:r>
            <a:r>
              <a:rPr lang="en-US" altLang="zh-CN" dirty="0"/>
              <a:t>1</a:t>
            </a:r>
            <a:r>
              <a:rPr lang="zh-CN" altLang="en-US" dirty="0"/>
              <a:t>、答题卡</a:t>
            </a:r>
            <a:r>
              <a:rPr lang="en-US" altLang="zh-CN" dirty="0"/>
              <a:t>2</a:t>
            </a:r>
            <a:r>
              <a:rPr lang="zh-CN" altLang="en-US" dirty="0"/>
              <a:t>（</a:t>
            </a:r>
            <a:r>
              <a:rPr lang="zh-CN" altLang="en-US" dirty="0">
                <a:solidFill>
                  <a:srgbClr val="FF0000"/>
                </a:solidFill>
              </a:rPr>
              <a:t>含缺考考生的</a:t>
            </a:r>
            <a:r>
              <a:rPr lang="zh-CN" altLang="en-US" dirty="0"/>
              <a:t>）→卡</a:t>
            </a:r>
            <a:r>
              <a:rPr lang="en-US" altLang="zh-CN" dirty="0"/>
              <a:t>1</a:t>
            </a:r>
            <a:r>
              <a:rPr lang="zh-CN" altLang="en-US" dirty="0"/>
              <a:t>袋、卡</a:t>
            </a:r>
            <a:r>
              <a:rPr lang="en-US" altLang="zh-CN" dirty="0"/>
              <a:t>2</a:t>
            </a:r>
            <a:r>
              <a:rPr lang="zh-CN" altLang="en-US" dirty="0"/>
              <a:t>袋                                按顺序（小号在上、大号在下）整理好→专用袋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en-US" altLang="zh-CN" dirty="0"/>
              <a:t>30</a:t>
            </a:r>
            <a:r>
              <a:rPr lang="zh-CN" altLang="en-US" dirty="0"/>
              <a:t>份！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>
                <a:solidFill>
                  <a:srgbClr val="FF0000"/>
                </a:solidFill>
              </a:rPr>
              <a:t>密封签（很薄容易丢，收卷的时候保存好）</a:t>
            </a:r>
          </a:p>
          <a:p>
            <a:pPr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第十三步：考试收尾 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dirty="0"/>
              <a:t>试题册、答题卡</a:t>
            </a:r>
            <a:r>
              <a:rPr lang="en-US" altLang="zh-CN" dirty="0"/>
              <a:t>1</a:t>
            </a:r>
            <a:r>
              <a:rPr lang="zh-CN" altLang="en-US" dirty="0"/>
              <a:t>、答题卡</a:t>
            </a:r>
            <a:r>
              <a:rPr lang="en-US" altLang="zh-CN" dirty="0"/>
              <a:t>2 →</a:t>
            </a:r>
            <a:r>
              <a:rPr lang="zh-CN" altLang="en-US" dirty="0"/>
              <a:t>考务组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经考务负责人清点核查无误后密封，用相应的密封签密封袋口。</a:t>
            </a:r>
          </a:p>
          <a:p>
            <a:pPr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第十三步：考试收尾 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答题卡</a:t>
            </a:r>
            <a:r>
              <a:rPr lang="en-US" altLang="zh-CN" sz="2400" dirty="0"/>
              <a:t>1</a:t>
            </a:r>
            <a:r>
              <a:rPr lang="zh-CN" altLang="en-US" sz="2400" dirty="0"/>
              <a:t>、答题卡</a:t>
            </a:r>
            <a:r>
              <a:rPr lang="en-US" altLang="zh-CN" sz="2400" dirty="0"/>
              <a:t>2</a:t>
            </a:r>
            <a:r>
              <a:rPr lang="zh-CN" altLang="en-US" sz="2400" dirty="0"/>
              <a:t>、试题册（各</a:t>
            </a:r>
            <a:r>
              <a:rPr lang="en-US" altLang="zh-CN" sz="2400" dirty="0"/>
              <a:t>30</a:t>
            </a:r>
            <a:r>
              <a:rPr lang="zh-CN" altLang="en-US" sz="2400" dirty="0"/>
              <a:t>份）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accent1"/>
                </a:solidFill>
              </a:rPr>
              <a:t>考场记录单（</a:t>
            </a:r>
            <a:r>
              <a:rPr lang="en-US" altLang="zh-CN" sz="2400" dirty="0">
                <a:solidFill>
                  <a:schemeClr val="accent1"/>
                </a:solidFill>
              </a:rPr>
              <a:t>1</a:t>
            </a:r>
            <a:r>
              <a:rPr lang="zh-CN" altLang="en-US" sz="2400" dirty="0">
                <a:solidFill>
                  <a:schemeClr val="accent1"/>
                </a:solidFill>
              </a:rPr>
              <a:t>张</a:t>
            </a:r>
            <a:r>
              <a:rPr lang="zh-CN" altLang="en-US" sz="2400" dirty="0" smtClean="0">
                <a:solidFill>
                  <a:schemeClr val="accent1"/>
                </a:solidFill>
              </a:rPr>
              <a:t>）（绿色</a:t>
            </a:r>
            <a:r>
              <a:rPr lang="zh-CN" altLang="en-US" sz="2400" dirty="0">
                <a:solidFill>
                  <a:schemeClr val="accent1"/>
                </a:solidFill>
              </a:rPr>
              <a:t>）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accent1"/>
                </a:solidFill>
              </a:rPr>
              <a:t>考生座位表（</a:t>
            </a:r>
            <a:r>
              <a:rPr lang="en-US" altLang="zh-CN" sz="2400" dirty="0">
                <a:solidFill>
                  <a:schemeClr val="accent1"/>
                </a:solidFill>
              </a:rPr>
              <a:t>1</a:t>
            </a:r>
            <a:r>
              <a:rPr lang="zh-CN" altLang="en-US" sz="2400" dirty="0">
                <a:solidFill>
                  <a:schemeClr val="accent1"/>
                </a:solidFill>
              </a:rPr>
              <a:t>张</a:t>
            </a:r>
            <a:r>
              <a:rPr lang="zh-CN" altLang="en-US" sz="2400" dirty="0" smtClean="0">
                <a:solidFill>
                  <a:schemeClr val="accent1"/>
                </a:solidFill>
              </a:rPr>
              <a:t>）（粉色</a:t>
            </a:r>
            <a:r>
              <a:rPr lang="zh-CN" altLang="en-US" sz="2400" dirty="0">
                <a:solidFill>
                  <a:schemeClr val="accent1"/>
                </a:solidFill>
              </a:rPr>
              <a:t>）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accent1"/>
                </a:solidFill>
              </a:rPr>
              <a:t>考生签到表（</a:t>
            </a:r>
            <a:r>
              <a:rPr lang="en-US" altLang="zh-CN" sz="2400" dirty="0">
                <a:solidFill>
                  <a:schemeClr val="accent1"/>
                </a:solidFill>
              </a:rPr>
              <a:t>1</a:t>
            </a:r>
            <a:r>
              <a:rPr lang="zh-CN" altLang="en-US" sz="2400" dirty="0">
                <a:solidFill>
                  <a:schemeClr val="accent1"/>
                </a:solidFill>
              </a:rPr>
              <a:t>张</a:t>
            </a:r>
            <a:r>
              <a:rPr lang="zh-CN" altLang="en-US" sz="2400" dirty="0" smtClean="0">
                <a:solidFill>
                  <a:schemeClr val="accent1"/>
                </a:solidFill>
              </a:rPr>
              <a:t>）（粉色</a:t>
            </a:r>
            <a:r>
              <a:rPr lang="zh-CN" altLang="en-US" sz="2400" dirty="0">
                <a:solidFill>
                  <a:schemeClr val="accent1"/>
                </a:solidFill>
              </a:rPr>
              <a:t>）</a:t>
            </a:r>
          </a:p>
          <a:p>
            <a:pPr marL="109855" indent="0">
              <a:lnSpc>
                <a:spcPct val="150000"/>
              </a:lnSpc>
              <a:buNone/>
            </a:pPr>
            <a:r>
              <a:rPr lang="zh-CN" altLang="en-US" sz="2400" dirty="0">
                <a:solidFill>
                  <a:schemeClr val="accent1"/>
                </a:solidFill>
              </a:rPr>
              <a:t>   要点：所有彩纸都上交！（每个考场共</a:t>
            </a:r>
            <a:r>
              <a:rPr lang="en-US" altLang="zh-CN" sz="2400" dirty="0">
                <a:solidFill>
                  <a:schemeClr val="accent1"/>
                </a:solidFill>
              </a:rPr>
              <a:t>3</a:t>
            </a:r>
            <a:r>
              <a:rPr lang="zh-CN" altLang="en-US" sz="2400" dirty="0">
                <a:solidFill>
                  <a:schemeClr val="accent1"/>
                </a:solidFill>
              </a:rPr>
              <a:t>张）</a:t>
            </a:r>
          </a:p>
          <a:p>
            <a:pPr>
              <a:lnSpc>
                <a:spcPct val="150000"/>
              </a:lnSpc>
            </a:pPr>
            <a:r>
              <a:rPr lang="zh-CN" altLang="en-US" sz="2400" dirty="0"/>
              <a:t>考务袋（含监考牌、监考员手册）</a:t>
            </a:r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上交清单：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zh-CN" altLang="en-US" dirty="0"/>
              <a:t>六级常规考试</a:t>
            </a:r>
            <a:r>
              <a:rPr lang="zh-CN" altLang="en-US" dirty="0" smtClean="0"/>
              <a:t>（</a:t>
            </a:r>
            <a:r>
              <a:rPr lang="en-US" altLang="zh-CN" dirty="0"/>
              <a:t>6</a:t>
            </a:r>
            <a:r>
              <a:rPr lang="zh-CN" altLang="en-US" dirty="0" smtClean="0"/>
              <a:t>月</a:t>
            </a:r>
            <a:r>
              <a:rPr lang="en-US" altLang="zh-CN" dirty="0" smtClean="0"/>
              <a:t>17</a:t>
            </a:r>
            <a:r>
              <a:rPr lang="zh-CN" altLang="en-US" dirty="0" smtClean="0"/>
              <a:t>日</a:t>
            </a:r>
            <a:r>
              <a:rPr lang="zh-CN" altLang="en-US" dirty="0"/>
              <a:t>下午）</a:t>
            </a:r>
            <a:br>
              <a:rPr lang="zh-CN" altLang="en-US" dirty="0"/>
            </a:br>
            <a:r>
              <a:rPr lang="zh-CN" altLang="en-US" dirty="0">
                <a:solidFill>
                  <a:schemeClr val="accent1"/>
                </a:solidFill>
              </a:rPr>
              <a:t>详细工作流程及要点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428596" y="2143116"/>
          <a:ext cx="8229600" cy="37250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48969">
                <a:tc gridSpan="3"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时  间</a:t>
                      </a:r>
                    </a:p>
                  </a:txBody>
                  <a:tcPr anchor="ctr">
                    <a:lnB w="381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类  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8176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9:00</a:t>
                      </a:r>
                      <a:endParaRPr lang="zh-CN" altLang="en-US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—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11:20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英语四级考试</a:t>
                      </a:r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893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accent2"/>
                          </a:solidFill>
                        </a:rPr>
                        <a:t>15:00</a:t>
                      </a:r>
                      <a:endParaRPr lang="zh-CN" altLang="en-US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accent2"/>
                          </a:solidFill>
                        </a:rPr>
                        <a:t>—</a:t>
                      </a:r>
                      <a:endParaRPr lang="zh-CN" altLang="en-US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dirty="0">
                          <a:solidFill>
                            <a:schemeClr val="accent2"/>
                          </a:solidFill>
                        </a:rPr>
                        <a:t>17:25</a:t>
                      </a:r>
                      <a:endParaRPr lang="zh-CN" altLang="en-US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英语六级考试</a:t>
                      </a:r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8937">
                <a:tc gridSpan="4"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考生考前</a:t>
                      </a:r>
                      <a:r>
                        <a:rPr lang="en-US" altLang="zh-CN" dirty="0">
                          <a:solidFill>
                            <a:schemeClr val="accent2"/>
                          </a:solidFill>
                        </a:rPr>
                        <a:t>30</a:t>
                      </a:r>
                      <a:r>
                        <a:rPr lang="zh-CN" altLang="en-US" dirty="0"/>
                        <a:t>分钟入场</a:t>
                      </a: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考试时间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altLang="zh-CN" dirty="0"/>
              <a:t>1</a:t>
            </a:r>
            <a:r>
              <a:rPr lang="zh-CN" altLang="en-US" dirty="0"/>
              <a:t>、两校区听力考试全部采用红外耳机播放与外放两种播音形式，供学生自选。</a:t>
            </a:r>
            <a:endParaRPr lang="en-US" altLang="zh-CN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两校区听力播放形式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dirty="0"/>
              <a:t>时间：</a:t>
            </a:r>
            <a:r>
              <a:rPr lang="en-US" altLang="zh-CN" dirty="0"/>
              <a:t>13</a:t>
            </a:r>
            <a:r>
              <a:rPr lang="zh-CN" altLang="en-US" dirty="0"/>
              <a:t>：</a:t>
            </a:r>
            <a:r>
              <a:rPr lang="en-US" altLang="zh-CN" dirty="0"/>
              <a:t>40</a:t>
            </a:r>
            <a:r>
              <a:rPr lang="en-US" altLang="zh-CN" dirty="0">
                <a:solidFill>
                  <a:srgbClr val="FF0000"/>
                </a:solidFill>
              </a:rPr>
              <a:t>(</a:t>
            </a:r>
            <a:r>
              <a:rPr lang="zh-CN" altLang="en-US" dirty="0">
                <a:solidFill>
                  <a:srgbClr val="FF0000"/>
                </a:solidFill>
              </a:rPr>
              <a:t>准时</a:t>
            </a:r>
            <a:r>
              <a:rPr lang="en-US" altLang="zh-CN" dirty="0">
                <a:solidFill>
                  <a:srgbClr val="FF0000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工作内容：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粘贴门贴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书写</a:t>
            </a:r>
            <a:r>
              <a:rPr lang="zh-CN" altLang="en-US" dirty="0">
                <a:solidFill>
                  <a:srgbClr val="FF0000"/>
                </a:solidFill>
              </a:rPr>
              <a:t>特别提示</a:t>
            </a:r>
            <a:r>
              <a:rPr lang="zh-CN" altLang="en-US" dirty="0"/>
              <a:t>及座位安排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贴座位号－－单独考场、</a:t>
            </a:r>
            <a:r>
              <a:rPr lang="zh-CN" altLang="en-US" dirty="0">
                <a:solidFill>
                  <a:srgbClr val="FF0000"/>
                </a:solidFill>
              </a:rPr>
              <a:t>组合考场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流动监考员</a:t>
            </a:r>
          </a:p>
          <a:p>
            <a:pPr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第一步：布置考场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dirty="0"/>
              <a:t>时间：</a:t>
            </a:r>
            <a:r>
              <a:rPr lang="en-US" altLang="zh-CN" dirty="0"/>
              <a:t>14:00</a:t>
            </a:r>
            <a:r>
              <a:rPr lang="zh-CN" altLang="en-US" dirty="0"/>
              <a:t>（准时！）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考务组地点：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考务组地点：</a:t>
            </a:r>
          </a:p>
          <a:p>
            <a:pPr marL="822960" lvl="1" indent="-4572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400" b="1" dirty="0">
                <a:solidFill>
                  <a:schemeClr val="tx2"/>
                </a:solidFill>
              </a:rPr>
              <a:t>阜成路：</a:t>
            </a:r>
            <a:r>
              <a:rPr lang="zh-CN" altLang="en-US" sz="2400" b="1" dirty="0"/>
              <a:t> 教三楼</a:t>
            </a:r>
            <a:r>
              <a:rPr lang="en-US" altLang="zh-CN" sz="2400" b="1" dirty="0"/>
              <a:t>311</a:t>
            </a:r>
            <a:r>
              <a:rPr lang="zh-CN" altLang="en-US" sz="2400" b="1" dirty="0"/>
              <a:t>（一层）</a:t>
            </a:r>
            <a:endParaRPr lang="en-US" altLang="zh-CN" sz="2400" b="1" dirty="0"/>
          </a:p>
          <a:p>
            <a:pPr marL="822960" lvl="1" indent="-4572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400" b="1" dirty="0">
                <a:solidFill>
                  <a:schemeClr val="tx2"/>
                </a:solidFill>
              </a:rPr>
              <a:t>良乡： 法学楼</a:t>
            </a:r>
            <a:r>
              <a:rPr lang="en-US" altLang="zh-CN" sz="2400" b="1" dirty="0">
                <a:solidFill>
                  <a:schemeClr val="tx2"/>
                </a:solidFill>
              </a:rPr>
              <a:t>-103</a:t>
            </a:r>
            <a:r>
              <a:rPr lang="zh-CN" altLang="en-US" sz="2400" b="1" dirty="0">
                <a:solidFill>
                  <a:schemeClr val="tx2"/>
                </a:solidFill>
              </a:rPr>
              <a:t>（</a:t>
            </a:r>
            <a:r>
              <a:rPr lang="en-US" altLang="zh-CN" sz="2400" b="1" dirty="0">
                <a:solidFill>
                  <a:schemeClr val="tx2"/>
                </a:solidFill>
              </a:rPr>
              <a:t>1-30</a:t>
            </a:r>
            <a:r>
              <a:rPr lang="zh-CN" altLang="en-US" sz="2400" b="1" dirty="0">
                <a:solidFill>
                  <a:schemeClr val="tx2"/>
                </a:solidFill>
              </a:rPr>
              <a:t>考场）</a:t>
            </a:r>
            <a:endParaRPr lang="en-US" altLang="zh-CN" sz="2400" b="1" dirty="0">
              <a:solidFill>
                <a:schemeClr val="tx2"/>
              </a:solidFill>
            </a:endParaRPr>
          </a:p>
          <a:p>
            <a:pPr marL="365760" lvl="1" indent="0">
              <a:lnSpc>
                <a:spcPct val="150000"/>
              </a:lnSpc>
              <a:buNone/>
            </a:pPr>
            <a:r>
              <a:rPr lang="en-US" altLang="zh-CN" sz="2400" b="1" dirty="0">
                <a:solidFill>
                  <a:schemeClr val="tx2"/>
                </a:solidFill>
              </a:rPr>
              <a:t>            </a:t>
            </a:r>
            <a:r>
              <a:rPr lang="zh-CN" altLang="en-US" sz="2400" b="1" dirty="0">
                <a:solidFill>
                  <a:schemeClr val="tx2"/>
                </a:solidFill>
              </a:rPr>
              <a:t>法学楼</a:t>
            </a:r>
            <a:r>
              <a:rPr lang="en-US" altLang="zh-CN" sz="2400" b="1" dirty="0">
                <a:solidFill>
                  <a:schemeClr val="tx2"/>
                </a:solidFill>
              </a:rPr>
              <a:t>104</a:t>
            </a:r>
            <a:r>
              <a:rPr lang="zh-CN" altLang="en-US" sz="2400" b="1" dirty="0">
                <a:solidFill>
                  <a:schemeClr val="tx2"/>
                </a:solidFill>
              </a:rPr>
              <a:t>（</a:t>
            </a:r>
            <a:r>
              <a:rPr lang="en-US" altLang="zh-CN" sz="2400" b="1" dirty="0" smtClean="0">
                <a:solidFill>
                  <a:schemeClr val="tx2"/>
                </a:solidFill>
              </a:rPr>
              <a:t>31-62</a:t>
            </a:r>
            <a:r>
              <a:rPr lang="zh-CN" altLang="en-US" sz="2400" b="1" dirty="0" smtClean="0">
                <a:solidFill>
                  <a:schemeClr val="tx2"/>
                </a:solidFill>
              </a:rPr>
              <a:t>考场和小语种）</a:t>
            </a:r>
            <a:endParaRPr lang="en-US" altLang="zh-CN" sz="2400" b="1" dirty="0">
              <a:solidFill>
                <a:schemeClr val="tx2"/>
              </a:solidFill>
            </a:endParaRPr>
          </a:p>
          <a:p>
            <a:pPr marL="365760" lvl="1" indent="0">
              <a:lnSpc>
                <a:spcPct val="150000"/>
              </a:lnSpc>
              <a:buNone/>
            </a:pPr>
            <a:r>
              <a:rPr lang="en-US" altLang="zh-CN" sz="2400" b="1" dirty="0">
                <a:solidFill>
                  <a:schemeClr val="tx2"/>
                </a:solidFill>
              </a:rPr>
              <a:t>            </a:t>
            </a:r>
            <a:r>
              <a:rPr lang="zh-CN" altLang="en-US" sz="2400" b="1" dirty="0">
                <a:solidFill>
                  <a:schemeClr val="tx2"/>
                </a:solidFill>
              </a:rPr>
              <a:t>文体馆</a:t>
            </a:r>
            <a:r>
              <a:rPr lang="en-US" altLang="zh-CN" sz="2400" b="1" dirty="0">
                <a:solidFill>
                  <a:schemeClr val="tx2"/>
                </a:solidFill>
              </a:rPr>
              <a:t>101</a:t>
            </a:r>
            <a:r>
              <a:rPr lang="zh-CN" altLang="en-US" sz="2400" b="1" dirty="0">
                <a:solidFill>
                  <a:schemeClr val="tx2"/>
                </a:solidFill>
              </a:rPr>
              <a:t>（</a:t>
            </a:r>
            <a:r>
              <a:rPr lang="en-US" altLang="zh-CN" sz="2400" b="1" dirty="0" smtClean="0">
                <a:solidFill>
                  <a:schemeClr val="tx2"/>
                </a:solidFill>
              </a:rPr>
              <a:t>63-92</a:t>
            </a:r>
            <a:r>
              <a:rPr lang="zh-CN" altLang="en-US" sz="2400" b="1" dirty="0" smtClean="0">
                <a:solidFill>
                  <a:schemeClr val="tx2"/>
                </a:solidFill>
              </a:rPr>
              <a:t>考场</a:t>
            </a:r>
            <a:r>
              <a:rPr lang="zh-CN" altLang="en-US" sz="2400" b="1" dirty="0">
                <a:solidFill>
                  <a:schemeClr val="tx2"/>
                </a:solidFill>
              </a:rPr>
              <a:t>）</a:t>
            </a:r>
            <a:endParaRPr lang="en-US" altLang="zh-CN" sz="2400" b="1" dirty="0">
              <a:solidFill>
                <a:schemeClr val="tx2"/>
              </a:solidFill>
            </a:endParaRPr>
          </a:p>
          <a:p>
            <a:pPr marL="109855" indent="0">
              <a:lnSpc>
                <a:spcPct val="150000"/>
              </a:lnSpc>
              <a:buNone/>
            </a:pP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第二步：领取试卷</a:t>
            </a:r>
            <a:r>
              <a:rPr lang="zh-CN" altLang="en-US" sz="2800" dirty="0"/>
              <a:t>（考务组）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dirty="0"/>
              <a:t>听力考场故障</a:t>
            </a:r>
          </a:p>
          <a:p>
            <a:pPr marL="109855" indent="0">
              <a:lnSpc>
                <a:spcPct val="150000"/>
              </a:lnSpc>
              <a:buNone/>
            </a:pPr>
            <a:r>
              <a:rPr lang="zh-CN" altLang="en-US" dirty="0"/>
              <a:t>  控制考场秩序，向考务组汇报，等待启用备用设备</a:t>
            </a:r>
          </a:p>
          <a:p>
            <a:pPr>
              <a:lnSpc>
                <a:spcPct val="150000"/>
              </a:lnSpc>
            </a:pPr>
            <a:endParaRPr lang="zh-CN" altLang="en-US" dirty="0"/>
          </a:p>
          <a:p>
            <a:pPr>
              <a:lnSpc>
                <a:spcPct val="150000"/>
              </a:lnSpc>
            </a:pPr>
            <a:r>
              <a:rPr lang="zh-CN" altLang="en-US" dirty="0"/>
              <a:t>遇到干扰音</a:t>
            </a:r>
          </a:p>
          <a:p>
            <a:pPr marL="109855" indent="0">
              <a:lnSpc>
                <a:spcPct val="150000"/>
              </a:lnSpc>
              <a:buNone/>
            </a:pPr>
            <a:r>
              <a:rPr lang="zh-CN" altLang="en-US" dirty="0"/>
              <a:t>  </a:t>
            </a:r>
            <a:r>
              <a:rPr lang="zh-CN" altLang="en-US" dirty="0" smtClean="0"/>
              <a:t>确定干扰</a:t>
            </a:r>
            <a:r>
              <a:rPr lang="zh-CN" altLang="en-US" dirty="0"/>
              <a:t>起止时间、立即联系考务</a:t>
            </a:r>
            <a:r>
              <a:rPr lang="zh-CN" altLang="en-US" dirty="0" smtClean="0"/>
              <a:t>组，记录</a:t>
            </a:r>
            <a:r>
              <a:rPr lang="zh-CN" altLang="en-US" dirty="0"/>
              <a:t>。</a:t>
            </a:r>
          </a:p>
          <a:p>
            <a:pPr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突发情况处理</a:t>
            </a:r>
            <a:r>
              <a:rPr lang="en-US" altLang="zh-CN" dirty="0"/>
              <a:t>——</a:t>
            </a:r>
            <a:r>
              <a:rPr lang="zh-CN" altLang="en-US" dirty="0"/>
              <a:t>听力故障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收集作弊证据、不要放学生走、立即联系考务组</a:t>
            </a:r>
          </a:p>
          <a:p>
            <a:endParaRPr lang="zh-CN" altLang="en-US" dirty="0"/>
          </a:p>
          <a:p>
            <a:r>
              <a:rPr lang="zh-CN" altLang="en-US" dirty="0"/>
              <a:t>控制考场秩序</a:t>
            </a:r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突发情况处理</a:t>
            </a:r>
            <a:r>
              <a:rPr lang="en-US" altLang="zh-CN" dirty="0"/>
              <a:t>——</a:t>
            </a:r>
            <a:r>
              <a:rPr lang="zh-CN" altLang="en-US" dirty="0"/>
              <a:t>作弊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收答题卡</a:t>
            </a:r>
            <a:r>
              <a:rPr lang="en-US" altLang="zh-CN" dirty="0"/>
              <a:t>1</a:t>
            </a:r>
            <a:r>
              <a:rPr lang="zh-CN" altLang="en-US" dirty="0"/>
              <a:t>后</a:t>
            </a:r>
            <a:r>
              <a:rPr lang="zh-CN" altLang="en-US" dirty="0" smtClean="0"/>
              <a:t>，</a:t>
            </a:r>
            <a:r>
              <a:rPr lang="zh-CN" altLang="en-US" dirty="0"/>
              <a:t>务必</a:t>
            </a:r>
            <a:r>
              <a:rPr lang="zh-CN" altLang="en-US" dirty="0" smtClean="0"/>
              <a:t>检查</a:t>
            </a:r>
            <a:r>
              <a:rPr lang="zh-CN" altLang="en-US" dirty="0"/>
              <a:t>条型码</a:t>
            </a:r>
          </a:p>
          <a:p>
            <a:pPr>
              <a:lnSpc>
                <a:spcPct val="150000"/>
              </a:lnSpc>
            </a:pPr>
            <a:r>
              <a:rPr lang="en-US" altLang="zh-CN" dirty="0" smtClean="0"/>
              <a:t>3</a:t>
            </a:r>
            <a:r>
              <a:rPr lang="zh-CN" altLang="en-US" dirty="0"/>
              <a:t>个专用袋（卷、卡</a:t>
            </a:r>
            <a:r>
              <a:rPr lang="en-US" altLang="zh-CN" dirty="0"/>
              <a:t>1</a:t>
            </a:r>
            <a:r>
              <a:rPr lang="zh-CN" altLang="en-US" dirty="0"/>
              <a:t>、卡</a:t>
            </a:r>
            <a:r>
              <a:rPr lang="en-US" altLang="zh-CN" dirty="0"/>
              <a:t>2</a:t>
            </a:r>
            <a:r>
              <a:rPr lang="zh-CN" altLang="en-US" dirty="0"/>
              <a:t>）：填全</a:t>
            </a:r>
          </a:p>
          <a:p>
            <a:pPr marL="365760" lvl="1" indent="0">
              <a:lnSpc>
                <a:spcPct val="150000"/>
              </a:lnSpc>
              <a:buNone/>
            </a:pPr>
            <a:r>
              <a:rPr lang="zh-CN" altLang="en-US" dirty="0"/>
              <a:t>考点名称：北京工商大学</a:t>
            </a:r>
          </a:p>
          <a:p>
            <a:pPr marL="365760" lvl="1" indent="0">
              <a:lnSpc>
                <a:spcPct val="150000"/>
              </a:lnSpc>
              <a:buNone/>
            </a:pPr>
            <a:r>
              <a:rPr lang="zh-CN" altLang="en-US" dirty="0"/>
              <a:t>考点代码：</a:t>
            </a:r>
            <a:r>
              <a:rPr lang="en-US" altLang="zh-CN" dirty="0"/>
              <a:t>11010 </a:t>
            </a:r>
          </a:p>
          <a:p>
            <a:pPr marL="365760" lvl="1" indent="0">
              <a:lnSpc>
                <a:spcPct val="150000"/>
              </a:lnSpc>
              <a:buNone/>
            </a:pPr>
            <a:r>
              <a:rPr lang="zh-CN" altLang="en-US" dirty="0"/>
              <a:t>考区代码：阜成路：</a:t>
            </a:r>
            <a:r>
              <a:rPr lang="en-US" altLang="zh-CN" dirty="0"/>
              <a:t>0</a:t>
            </a:r>
            <a:r>
              <a:rPr lang="zh-CN" altLang="en-US" dirty="0"/>
              <a:t>；良乡：</a:t>
            </a:r>
            <a:r>
              <a:rPr lang="en-US" altLang="zh-CN" dirty="0"/>
              <a:t>1</a:t>
            </a:r>
          </a:p>
          <a:p>
            <a:pPr marL="365760" lvl="1" indent="0">
              <a:lnSpc>
                <a:spcPct val="150000"/>
              </a:lnSpc>
              <a:buNone/>
            </a:pPr>
            <a:r>
              <a:rPr lang="zh-CN" altLang="en-US" dirty="0"/>
              <a:t>考场号：  </a:t>
            </a:r>
            <a:r>
              <a:rPr lang="en-US" altLang="zh-CN" dirty="0"/>
              <a:t>001</a:t>
            </a:r>
            <a:r>
              <a:rPr lang="zh-CN" altLang="en-US" dirty="0"/>
              <a:t>（三位）</a:t>
            </a:r>
          </a:p>
          <a:p>
            <a:pPr marL="365760" lvl="1" indent="0">
              <a:lnSpc>
                <a:spcPct val="150000"/>
              </a:lnSpc>
              <a:buNone/>
            </a:pPr>
            <a:r>
              <a:rPr lang="zh-CN" altLang="en-US" dirty="0"/>
              <a:t>签名（指定位置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pPr marL="365760" lvl="1" indent="0">
              <a:lnSpc>
                <a:spcPct val="150000"/>
              </a:lnSpc>
              <a:buNone/>
            </a:pPr>
            <a:r>
              <a:rPr lang="zh-CN" altLang="en-US" dirty="0" smtClean="0"/>
              <a:t>日期：</a:t>
            </a:r>
            <a:r>
              <a:rPr lang="en-US" altLang="zh-CN" dirty="0" smtClean="0"/>
              <a:t>6</a:t>
            </a:r>
            <a:r>
              <a:rPr lang="zh-CN" altLang="en-US" dirty="0" smtClean="0"/>
              <a:t>月</a:t>
            </a:r>
            <a:r>
              <a:rPr lang="en-US" altLang="zh-CN" dirty="0" smtClean="0"/>
              <a:t>17</a:t>
            </a:r>
            <a:r>
              <a:rPr lang="zh-CN" altLang="en-US" dirty="0" smtClean="0"/>
              <a:t>日</a:t>
            </a:r>
            <a:endParaRPr lang="zh-CN" altLang="en-US" dirty="0"/>
          </a:p>
          <a:p>
            <a:pPr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注意事项</a:t>
            </a:r>
            <a:endParaRPr lang="zh-CN" altLang="en-US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accent1"/>
                </a:solidFill>
              </a:rPr>
              <a:t>缺考生：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考场记录单：姓名、准考证号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试卷背面：  姓名、准考证号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答题卡</a:t>
            </a:r>
            <a:r>
              <a:rPr lang="en-US" altLang="zh-CN" dirty="0"/>
              <a:t>1</a:t>
            </a:r>
            <a:r>
              <a:rPr lang="zh-CN" altLang="en-US" dirty="0"/>
              <a:t>、</a:t>
            </a:r>
            <a:r>
              <a:rPr lang="en-US" altLang="zh-CN" dirty="0"/>
              <a:t>2</a:t>
            </a:r>
            <a:r>
              <a:rPr lang="zh-CN" altLang="en-US" dirty="0"/>
              <a:t>：学校、姓名、准考证号，准考证最后两位涂黑</a:t>
            </a:r>
          </a:p>
          <a:p>
            <a:pPr>
              <a:lnSpc>
                <a:spcPct val="150000"/>
              </a:lnSpc>
            </a:pP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试卷背面的条形码</a:t>
            </a:r>
            <a:r>
              <a:rPr lang="zh-CN" altLang="en-US" dirty="0">
                <a:solidFill>
                  <a:schemeClr val="accent1"/>
                </a:solidFill>
              </a:rPr>
              <a:t>不用</a:t>
            </a:r>
            <a:r>
              <a:rPr lang="zh-CN" altLang="en-US" dirty="0"/>
              <a:t>揭下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不得擅自启用缺考考生试卷或答题卡</a:t>
            </a:r>
            <a:r>
              <a:rPr lang="zh-CN" altLang="en-US" dirty="0">
                <a:solidFill>
                  <a:schemeClr val="accent2"/>
                </a:solidFill>
              </a:rPr>
              <a:t>（有考生写错的，不得更换缺考考生的试卷或答题卡）</a:t>
            </a:r>
          </a:p>
          <a:p>
            <a:pPr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注意事项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dirty="0"/>
              <a:t>考生无特殊情况不得中途退场</a:t>
            </a:r>
            <a:r>
              <a:rPr lang="en-US" altLang="zh-CN" dirty="0"/>
              <a:t>(</a:t>
            </a:r>
            <a:r>
              <a:rPr lang="zh-CN" altLang="en-US" dirty="0"/>
              <a:t>考前去洗手间</a:t>
            </a:r>
            <a:r>
              <a:rPr lang="en-US" altLang="zh-CN" dirty="0"/>
              <a:t>)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违规考生：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收集违纪证据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不放违规考生离开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联系考务组</a:t>
            </a:r>
          </a:p>
          <a:p>
            <a:pPr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注意事项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收卷：</a:t>
            </a:r>
          </a:p>
          <a:p>
            <a:pPr marL="365760" lvl="1" indent="0">
              <a:lnSpc>
                <a:spcPct val="150000"/>
              </a:lnSpc>
              <a:buNone/>
            </a:pPr>
            <a:r>
              <a:rPr lang="zh-CN" altLang="en-US" dirty="0"/>
              <a:t>所有试卷、答题卡</a:t>
            </a:r>
            <a:r>
              <a:rPr lang="en-US" altLang="zh-CN" dirty="0"/>
              <a:t>1</a:t>
            </a:r>
            <a:r>
              <a:rPr lang="zh-CN" altLang="en-US" dirty="0"/>
              <a:t>、答题卡</a:t>
            </a:r>
            <a:r>
              <a:rPr lang="en-US" altLang="zh-CN" dirty="0"/>
              <a:t>2</a:t>
            </a:r>
            <a:r>
              <a:rPr lang="zh-CN" altLang="en-US" dirty="0"/>
              <a:t>（</a:t>
            </a:r>
            <a:r>
              <a:rPr lang="en-US" altLang="zh-CN" dirty="0"/>
              <a:t>30</a:t>
            </a:r>
            <a:r>
              <a:rPr lang="zh-CN" altLang="en-US" dirty="0"/>
              <a:t>份）</a:t>
            </a:r>
          </a:p>
          <a:p>
            <a:pPr marL="365760" lvl="1" indent="0">
              <a:lnSpc>
                <a:spcPct val="150000"/>
              </a:lnSpc>
              <a:buNone/>
            </a:pPr>
            <a:r>
              <a:rPr lang="zh-CN" altLang="en-US" dirty="0">
                <a:solidFill>
                  <a:schemeClr val="accent1"/>
                </a:solidFill>
              </a:rPr>
              <a:t>清点无误</a:t>
            </a:r>
            <a:r>
              <a:rPr lang="zh-CN" altLang="en-US" dirty="0"/>
              <a:t>后方可放考生离场。别</a:t>
            </a:r>
            <a:r>
              <a:rPr lang="en-US" altLang="zh-CN" dirty="0"/>
              <a:t>~</a:t>
            </a:r>
            <a:r>
              <a:rPr lang="zh-CN" altLang="en-US" dirty="0"/>
              <a:t>着</a:t>
            </a:r>
            <a:r>
              <a:rPr lang="en-US" altLang="zh-CN" dirty="0"/>
              <a:t>~</a:t>
            </a:r>
            <a:r>
              <a:rPr lang="zh-CN" altLang="en-US" dirty="0"/>
              <a:t>急</a:t>
            </a:r>
            <a:r>
              <a:rPr lang="en-US" altLang="zh-CN" dirty="0"/>
              <a:t>~</a:t>
            </a:r>
          </a:p>
          <a:p>
            <a:pPr marL="365760" lvl="1" indent="0">
              <a:lnSpc>
                <a:spcPct val="150000"/>
              </a:lnSpc>
              <a:buNone/>
            </a:pPr>
            <a:r>
              <a:rPr lang="zh-CN" altLang="en-US" dirty="0">
                <a:solidFill>
                  <a:schemeClr val="accent2"/>
                </a:solidFill>
              </a:rPr>
              <a:t>组合考场：统一放人</a:t>
            </a:r>
          </a:p>
          <a:p>
            <a:pPr>
              <a:lnSpc>
                <a:spcPct val="150000"/>
              </a:lnSpc>
            </a:pPr>
            <a:endParaRPr lang="zh-CN" altLang="en-US" dirty="0"/>
          </a:p>
          <a:p>
            <a:pPr>
              <a:lnSpc>
                <a:spcPct val="150000"/>
              </a:lnSpc>
            </a:pPr>
            <a:r>
              <a:rPr lang="zh-CN" altLang="en-US" dirty="0"/>
              <a:t>试卷整理清点后，必须经考务组检查</a:t>
            </a:r>
            <a:endParaRPr lang="en-US" altLang="zh-CN" dirty="0"/>
          </a:p>
          <a:p>
            <a:pPr marL="109855" indent="0">
              <a:lnSpc>
                <a:spcPct val="150000"/>
              </a:lnSpc>
              <a:buNone/>
            </a:pPr>
            <a:r>
              <a:rPr lang="zh-CN" altLang="en-US" dirty="0"/>
              <a:t> （答题卡</a:t>
            </a:r>
            <a:r>
              <a:rPr lang="en-US" altLang="zh-CN" dirty="0"/>
              <a:t>1</a:t>
            </a:r>
            <a:r>
              <a:rPr lang="zh-CN" altLang="en-US" dirty="0"/>
              <a:t>和</a:t>
            </a:r>
            <a:r>
              <a:rPr lang="en-US" altLang="zh-CN" dirty="0"/>
              <a:t>2</a:t>
            </a:r>
            <a:r>
              <a:rPr lang="zh-CN" altLang="en-US" dirty="0"/>
              <a:t>分别装在专用袋中）方可密封。</a:t>
            </a:r>
          </a:p>
          <a:p>
            <a:pPr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注意事项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7143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班车时间：</a:t>
            </a:r>
          </a:p>
          <a:p>
            <a:pPr>
              <a:lnSpc>
                <a:spcPct val="150000"/>
              </a:lnSpc>
            </a:pPr>
            <a:endParaRPr lang="en-US" altLang="zh-CN" sz="2000" dirty="0"/>
          </a:p>
          <a:p>
            <a:pPr>
              <a:lnSpc>
                <a:spcPct val="150000"/>
              </a:lnSpc>
            </a:pPr>
            <a:endParaRPr lang="en-US" altLang="zh-CN" sz="2000" dirty="0"/>
          </a:p>
          <a:p>
            <a:pPr>
              <a:lnSpc>
                <a:spcPct val="150000"/>
              </a:lnSpc>
            </a:pPr>
            <a:endParaRPr lang="en-US" altLang="zh-CN" sz="2000" dirty="0"/>
          </a:p>
          <a:p>
            <a:pPr>
              <a:lnSpc>
                <a:spcPct val="150000"/>
              </a:lnSpc>
            </a:pPr>
            <a:endParaRPr lang="en-US" altLang="zh-CN" sz="2400" dirty="0"/>
          </a:p>
          <a:p>
            <a:pPr>
              <a:lnSpc>
                <a:spcPct val="150000"/>
              </a:lnSpc>
            </a:pP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zh-CN" altLang="en-US" sz="2400" dirty="0"/>
              <a:t>自驾车：</a:t>
            </a:r>
            <a:r>
              <a:rPr lang="en-US" altLang="zh-CN" sz="2400" dirty="0">
                <a:solidFill>
                  <a:srgbClr val="FF0000"/>
                </a:solidFill>
              </a:rPr>
              <a:t>7:40/13:40</a:t>
            </a:r>
            <a:r>
              <a:rPr lang="zh-CN" altLang="en-US" sz="2400" dirty="0">
                <a:solidFill>
                  <a:srgbClr val="FF0000"/>
                </a:solidFill>
              </a:rPr>
              <a:t>前到考场 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良乡：孙晶婧</a:t>
            </a:r>
            <a:r>
              <a:rPr lang="en-US" altLang="zh-CN" dirty="0"/>
              <a:t>17316068236</a:t>
            </a:r>
          </a:p>
          <a:p>
            <a:pPr>
              <a:lnSpc>
                <a:spcPct val="150000"/>
              </a:lnSpc>
            </a:pPr>
            <a:r>
              <a:rPr lang="en-US" altLang="zh-CN" dirty="0"/>
              <a:t>          </a:t>
            </a:r>
            <a:r>
              <a:rPr lang="zh-CN" altLang="en-US" dirty="0"/>
              <a:t>陈国伟</a:t>
            </a:r>
            <a:r>
              <a:rPr lang="en-US" altLang="zh-CN" dirty="0"/>
              <a:t>13321128585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阜成路：赵军</a:t>
            </a:r>
            <a:r>
              <a:rPr lang="en-US" altLang="zh-CN"/>
              <a:t>13811493663                         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7858148" y="571480"/>
            <a:ext cx="615553" cy="604867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谢谢各位老师亲临参加本次考前培训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213976"/>
              </p:ext>
            </p:extLst>
          </p:nvPr>
        </p:nvGraphicFramePr>
        <p:xfrm>
          <a:off x="928662" y="1000109"/>
          <a:ext cx="6715172" cy="24288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15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31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004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627">
                <a:tc>
                  <a:txBody>
                    <a:bodyPr/>
                    <a:lstStyle/>
                    <a:p>
                      <a:r>
                        <a:rPr lang="zh-CN" altLang="en-US" sz="2000" dirty="0">
                          <a:latin typeface="+mn-ea"/>
                          <a:ea typeface="+mn-ea"/>
                        </a:rPr>
                        <a:t>时间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>
                          <a:latin typeface="+mn-ea"/>
                          <a:ea typeface="+mn-ea"/>
                        </a:rPr>
                        <a:t>路程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>
                          <a:latin typeface="+mn-ea"/>
                          <a:ea typeface="+mn-ea"/>
                        </a:rPr>
                        <a:t>上车地点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0066"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+mn-ea"/>
                          <a:ea typeface="+mn-ea"/>
                        </a:rPr>
                        <a:t>6:50</a:t>
                      </a:r>
                      <a:endParaRPr lang="zh-CN" altLang="en-US" sz="20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+mn-ea"/>
                          <a:ea typeface="+mn-ea"/>
                        </a:rPr>
                        <a:t>阜成路→良乡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+mn-ea"/>
                          <a:ea typeface="+mn-ea"/>
                        </a:rPr>
                        <a:t>阜成路西区图书馆门口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0066"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+mn-ea"/>
                          <a:ea typeface="+mn-ea"/>
                        </a:rPr>
                        <a:t>12:40</a:t>
                      </a:r>
                      <a:endParaRPr lang="zh-CN" altLang="en-US" sz="20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+mn-ea"/>
                          <a:ea typeface="+mn-ea"/>
                        </a:rPr>
                        <a:t>阜成路→良乡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+mn-ea"/>
                          <a:ea typeface="+mn-ea"/>
                        </a:rPr>
                        <a:t>阜成路西区图书馆门口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0066"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+mn-ea"/>
                          <a:ea typeface="+mn-ea"/>
                        </a:rPr>
                        <a:t>12:50</a:t>
                      </a:r>
                      <a:endParaRPr lang="zh-CN" altLang="en-US" sz="20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+mn-ea"/>
                          <a:ea typeface="+mn-ea"/>
                        </a:rPr>
                        <a:t>良乡→阜成路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+mn-ea"/>
                          <a:ea typeface="+mn-ea"/>
                        </a:rPr>
                        <a:t>良乡校区中区行政楼前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0066"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+mn-ea"/>
                          <a:ea typeface="+mn-ea"/>
                        </a:rPr>
                        <a:t>17:50</a:t>
                      </a:r>
                      <a:endParaRPr lang="zh-CN" altLang="en-US" sz="20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+mn-ea"/>
                          <a:ea typeface="+mn-ea"/>
                        </a:rPr>
                        <a:t>良乡→阜成路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+mn-ea"/>
                          <a:ea typeface="+mn-ea"/>
                        </a:rPr>
                        <a:t>良乡校区师生服务中心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聚合">
  <a:themeElements>
    <a:clrScheme name="聚合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聚合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聚合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318</TotalTime>
  <Words>3066</Words>
  <Application>Microsoft Office PowerPoint</Application>
  <PresentationFormat>全屏显示(4:3)</PresentationFormat>
  <Paragraphs>391</Paragraphs>
  <Slides>54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54</vt:i4>
      </vt:variant>
    </vt:vector>
  </HeadingPairs>
  <TitlesOfParts>
    <vt:vector size="66" baseType="lpstr">
      <vt:lpstr>黑体</vt:lpstr>
      <vt:lpstr>华文中宋</vt:lpstr>
      <vt:lpstr>宋体</vt:lpstr>
      <vt:lpstr>幼圆</vt:lpstr>
      <vt:lpstr>Calibri</vt:lpstr>
      <vt:lpstr>Lucida Sans Unicode</vt:lpstr>
      <vt:lpstr>Times New Roman</vt:lpstr>
      <vt:lpstr>Verdana</vt:lpstr>
      <vt:lpstr>Wingdings</vt:lpstr>
      <vt:lpstr>Wingdings 2</vt:lpstr>
      <vt:lpstr>Wingdings 3</vt:lpstr>
      <vt:lpstr>聚合</vt:lpstr>
      <vt:lpstr>全国大学英语四、六级考试 考前培训会</vt:lpstr>
      <vt:lpstr>考试时间：</vt:lpstr>
      <vt:lpstr>考务袋内：</vt:lpstr>
      <vt:lpstr>PowerPoint 演示文稿</vt:lpstr>
      <vt:lpstr>四级考试（6月17日周六上午） 详细工作流程及要点</vt:lpstr>
      <vt:lpstr>监考人员：手机关机，放指定位置</vt:lpstr>
      <vt:lpstr>本次考试不再有防疫要求</vt:lpstr>
      <vt:lpstr>备用考场</vt:lpstr>
      <vt:lpstr>第一步：布置考场</vt:lpstr>
      <vt:lpstr>桌贴</vt:lpstr>
      <vt:lpstr>特别提示</vt:lpstr>
      <vt:lpstr>第二步：领取试卷</vt:lpstr>
      <vt:lpstr>第二步：领取试卷  (8:00)</vt:lpstr>
      <vt:lpstr>第三步：考生入场</vt:lpstr>
      <vt:lpstr>第三步：考生入场</vt:lpstr>
      <vt:lpstr>第四步：发卷</vt:lpstr>
      <vt:lpstr>第四步：发卷</vt:lpstr>
      <vt:lpstr>试题册 </vt:lpstr>
      <vt:lpstr>试题册 </vt:lpstr>
      <vt:lpstr>答题卡1 </vt:lpstr>
      <vt:lpstr>答题卡2 </vt:lpstr>
      <vt:lpstr>第四步：发卷</vt:lpstr>
      <vt:lpstr>第五步  考试开始</vt:lpstr>
      <vt:lpstr>第六步：写作部分考试结束，开始听力测试</vt:lpstr>
      <vt:lpstr>听力考试 </vt:lpstr>
      <vt:lpstr>第七步：收答题卡1</vt:lpstr>
      <vt:lpstr>第八步:填写卷、卡袋 ，检查条形码</vt:lpstr>
      <vt:lpstr>PowerPoint 演示文稿</vt:lpstr>
      <vt:lpstr>PowerPoint 演示文稿</vt:lpstr>
      <vt:lpstr>PowerPoint 演示文稿</vt:lpstr>
      <vt:lpstr>第九步:填涂缺考考生信息(重要)</vt:lpstr>
      <vt:lpstr>PowerPoint 演示文稿</vt:lpstr>
      <vt:lpstr>PowerPoint 演示文稿</vt:lpstr>
      <vt:lpstr>PowerPoint 演示文稿</vt:lpstr>
      <vt:lpstr>第十步：复查证件</vt:lpstr>
      <vt:lpstr>第十一步：时间提醒 </vt:lpstr>
      <vt:lpstr>第十二步：结束考试 </vt:lpstr>
      <vt:lpstr>第十二步：结束考试 </vt:lpstr>
      <vt:lpstr>铃声（共4次） </vt:lpstr>
      <vt:lpstr>第十三步：考试收尾 </vt:lpstr>
      <vt:lpstr>第十三步：考试收尾 </vt:lpstr>
      <vt:lpstr>上交清单：</vt:lpstr>
      <vt:lpstr>六级常规考试（6月17日下午） 详细工作流程及要点</vt:lpstr>
      <vt:lpstr>考试时间</vt:lpstr>
      <vt:lpstr>两校区听力播放形式</vt:lpstr>
      <vt:lpstr>第一步：布置考场</vt:lpstr>
      <vt:lpstr>第二步：领取试卷（考务组）</vt:lpstr>
      <vt:lpstr>突发情况处理——听力故障</vt:lpstr>
      <vt:lpstr>突发情况处理——作弊</vt:lpstr>
      <vt:lpstr>注意事项</vt:lpstr>
      <vt:lpstr>注意事项</vt:lpstr>
      <vt:lpstr>注意事项</vt:lpstr>
      <vt:lpstr>注意事项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全国大学外语四、六级 考前培训会</dc:title>
  <dc:creator>Administrator</dc:creator>
  <cp:lastModifiedBy>zhaojun</cp:lastModifiedBy>
  <cp:revision>399</cp:revision>
  <dcterms:created xsi:type="dcterms:W3CDTF">2016-06-09T08:15:00Z</dcterms:created>
  <dcterms:modified xsi:type="dcterms:W3CDTF">2023-06-12T07:41:55Z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2052-11.1.0.11115</vt:lpwstr>
  </property>
  <property fmtid="{D5CDD505-2E9C-101B-9397-08002B2CF9AE}" pid="3" name="ICV">
    <vt:lpwstr>F2910E4C304D468B9E095DA1B145C2AA</vt:lpwstr>
  </property>
</Properties>
</file>