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325" r:id="rId2"/>
    <p:sldId id="256" r:id="rId3"/>
    <p:sldId id="257" r:id="rId4"/>
    <p:sldId id="258" r:id="rId5"/>
    <p:sldId id="259" r:id="rId6"/>
    <p:sldId id="266" r:id="rId7"/>
    <p:sldId id="262" r:id="rId8"/>
    <p:sldId id="329" r:id="rId9"/>
    <p:sldId id="333" r:id="rId10"/>
    <p:sldId id="330" r:id="rId11"/>
    <p:sldId id="263" r:id="rId12"/>
    <p:sldId id="331" r:id="rId13"/>
    <p:sldId id="261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21" r:id="rId47"/>
    <p:sldId id="322" r:id="rId48"/>
    <p:sldId id="323" r:id="rId49"/>
    <p:sldId id="305" r:id="rId50"/>
    <p:sldId id="306" r:id="rId51"/>
    <p:sldId id="309" r:id="rId52"/>
    <p:sldId id="310" r:id="rId53"/>
    <p:sldId id="315" r:id="rId54"/>
    <p:sldId id="316" r:id="rId55"/>
    <p:sldId id="317" r:id="rId56"/>
    <p:sldId id="318" r:id="rId57"/>
    <p:sldId id="319" r:id="rId58"/>
    <p:sldId id="320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6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21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C86F-A153-42F7-AC24-83D5C89BF43B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D4B8-3B84-40E9-8996-E5A7299DF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英语四级时间和以往有变化，原因是因为四级英语听力题型与时间的变化，小语种时间区别于四六级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响铃后一两分钟内，如果出现考生进场，可能由于去考务组办理特殊事宜的同学，此时拿不准是否放行，可以由考务组或流动监考员定夺。提前将试卷袋的打捆绳先解开，迅速数试卷和答题卡</a:t>
            </a:r>
            <a:r>
              <a:rPr lang="en-US" altLang="zh-CN" dirty="0"/>
              <a:t>1,2</a:t>
            </a:r>
            <a:r>
              <a:rPr lang="en-US" altLang="zh-CN" baseline="0" dirty="0"/>
              <a:t> </a:t>
            </a:r>
            <a:r>
              <a:rPr lang="zh-CN" altLang="en-US" baseline="0" dirty="0"/>
              <a:t>是否是三十份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举例说明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如果条形码没有贴，试卷是无效试卷，只能按照零分处理，规定不给溯源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四级有改变，将原先的</a:t>
            </a:r>
            <a:r>
              <a:rPr lang="en-US" altLang="zh-CN" dirty="0"/>
              <a:t>30</a:t>
            </a:r>
            <a:r>
              <a:rPr lang="zh-CN" altLang="en-US" dirty="0"/>
              <a:t>分钟改为本次</a:t>
            </a:r>
            <a:r>
              <a:rPr lang="en-US" altLang="zh-CN" dirty="0"/>
              <a:t>25</a:t>
            </a:r>
            <a:r>
              <a:rPr lang="zh-CN" altLang="en-US" dirty="0"/>
              <a:t>分钟，但是六级未改变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需要提醒，但是如果碰到考试继续打听，不听提醒和提示，记录在案，作为事故处理，不要与考生进行试卷的抢夺。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注意：考务负责人不要签字，是校领导签字的地方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如果遇到作弊学生</a:t>
            </a:r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之前，留好证据，交给考务组，</a:t>
            </a:r>
            <a:r>
              <a:rPr lang="en-US" altLang="zh-CN" dirty="0"/>
              <a:t>11:10</a:t>
            </a:r>
            <a:r>
              <a:rPr lang="zh-CN" altLang="en-US" dirty="0"/>
              <a:t>之后，留好证据，监考教师千万不要离开考场去考务组，临近收试卷，作弊考生</a:t>
            </a:r>
            <a:r>
              <a:rPr lang="zh-CN" altLang="en-US" baseline="0" dirty="0"/>
              <a:t>不要放行，所有试卷收点完毕后带作弊考生一起前往考务组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不要着急，尤其组合场考，举例</a:t>
            </a:r>
            <a:r>
              <a:rPr lang="zh-CN" altLang="en-US" baseline="0" dirty="0"/>
              <a:t> 文</a:t>
            </a:r>
            <a:r>
              <a:rPr lang="en-US" altLang="zh-CN" baseline="0" dirty="0"/>
              <a:t>2-103 </a:t>
            </a:r>
            <a:r>
              <a:rPr lang="zh-CN" altLang="en-US" baseline="0" dirty="0"/>
              <a:t>是第一考场和第二考场，无论谁先点完，都要等待同教室内的另一考场清点完毕无误后统一放行考生。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九点四十，写作结束，听力开始的时候是不打铃的，这个时间是监考教师负责收答题卡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甲乙二人同等重要，不分主副，核实信息，不对称的散会后现场与我们交流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以四级作为案例详细分析讲解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监考教师只需在考试过程中关机，早晨，中午需要开机，方便与考务组取得联系，带手表，切记不要用手机拍照，发微信或者微博，更不要用手机拍考场与试卷，属于违反考场无手机的规定，也属于泄题的嫌疑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甲乙二人，协商好，共同合作完成，注意时间，别迟到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一定要准时，无论布置考场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注意：需要直达考场，取卷完毕后，无论考场是否布置完，都要二人共同带领试卷直接回到考场当中，不要去吃饭，不要回办公室，不要任意带试卷出楼，不要分开行动，避免造成泄题的嫌疑以及不必要的麻烦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生需要签到的是两张表，一个是签到表，一个是座位表，入场过程中有问题的同学，请监考老师将学生口述引导到考务组，监考教师不要离开本考场。安检过程需要监考教师把握时间，如果时间不允许，不需要一一检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引导学生考试前去洗手间，考试过程中学生不能中途离场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2910" y="2143116"/>
            <a:ext cx="792961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   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</a:t>
            </a:r>
            <a:r>
              <a:rPr lang="zh-CN" altLang="en-US" dirty="0"/>
              <a:t>请各位监考教师根据教室门口提示查找考场信息，领取考务袋、签到并入座。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阜成路四级</a:t>
            </a:r>
            <a:br>
              <a:rPr lang="en-US" altLang="zh-CN" dirty="0"/>
            </a:br>
            <a:r>
              <a:rPr lang="zh-CN" altLang="en-US" dirty="0"/>
              <a:t>阜成路六级</a:t>
            </a:r>
            <a:br>
              <a:rPr lang="en-US" altLang="zh-CN" dirty="0"/>
            </a:br>
            <a:r>
              <a:rPr lang="zh-CN" altLang="en-US" dirty="0"/>
              <a:t>良乡四级</a:t>
            </a:r>
            <a:br>
              <a:rPr lang="en-US" altLang="zh-CN" dirty="0"/>
            </a:br>
            <a:r>
              <a:rPr lang="zh-CN" altLang="en-US" dirty="0"/>
              <a:t>良乡六级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阜成路校区：</a:t>
            </a:r>
            <a:endParaRPr lang="en-US" altLang="zh-CN" dirty="0"/>
          </a:p>
          <a:p>
            <a:r>
              <a:rPr lang="zh-CN" altLang="en-US" dirty="0"/>
              <a:t>教一楼   </a:t>
            </a:r>
            <a:r>
              <a:rPr lang="en-US" altLang="zh-CN" dirty="0"/>
              <a:t>301</a:t>
            </a:r>
            <a:r>
              <a:rPr lang="zh-CN" altLang="en-US" dirty="0"/>
              <a:t>、</a:t>
            </a:r>
            <a:r>
              <a:rPr lang="en-US" altLang="zh-CN" dirty="0"/>
              <a:t>302</a:t>
            </a:r>
            <a:r>
              <a:rPr lang="zh-CN" altLang="en-US" dirty="0"/>
              <a:t>、</a:t>
            </a:r>
            <a:r>
              <a:rPr lang="en-US" altLang="zh-CN" dirty="0"/>
              <a:t>303</a:t>
            </a:r>
            <a:r>
              <a:rPr lang="zh-CN" altLang="en-US" dirty="0"/>
              <a:t>、</a:t>
            </a:r>
            <a:r>
              <a:rPr lang="en-US" altLang="zh-CN" dirty="0"/>
              <a:t>304</a:t>
            </a:r>
            <a:r>
              <a:rPr lang="zh-CN" altLang="en-US" dirty="0"/>
              <a:t>、</a:t>
            </a:r>
            <a:r>
              <a:rPr lang="en-US" altLang="zh-CN" dirty="0"/>
              <a:t>305</a:t>
            </a:r>
            <a:r>
              <a:rPr lang="en-US" dirty="0"/>
              <a:t>   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良乡校区：</a:t>
            </a:r>
            <a:endParaRPr lang="en-US" altLang="zh-CN" dirty="0"/>
          </a:p>
          <a:p>
            <a:r>
              <a:rPr lang="zh-CN" altLang="en-US" dirty="0"/>
              <a:t>法学楼：</a:t>
            </a:r>
            <a:r>
              <a:rPr lang="en-US" altLang="zh-CN" dirty="0"/>
              <a:t>105</a:t>
            </a:r>
            <a:r>
              <a:rPr lang="zh-CN" altLang="en-US" dirty="0"/>
              <a:t>、</a:t>
            </a:r>
            <a:r>
              <a:rPr lang="en-US" altLang="zh-CN" dirty="0"/>
              <a:t>106</a:t>
            </a:r>
            <a:r>
              <a:rPr lang="zh-CN" altLang="en-US" dirty="0"/>
              <a:t>、</a:t>
            </a:r>
            <a:r>
              <a:rPr lang="en-US" altLang="zh-CN" dirty="0"/>
              <a:t>204</a:t>
            </a:r>
            <a:r>
              <a:rPr lang="zh-CN" altLang="en-US" dirty="0"/>
              <a:t>、</a:t>
            </a:r>
            <a:r>
              <a:rPr lang="en-US" altLang="zh-CN" dirty="0"/>
              <a:t>205</a:t>
            </a:r>
            <a:r>
              <a:rPr lang="zh-CN" altLang="en-US" dirty="0"/>
              <a:t>、</a:t>
            </a:r>
            <a:r>
              <a:rPr lang="en-US" altLang="zh-CN" dirty="0"/>
              <a:t>206</a:t>
            </a:r>
            <a:r>
              <a:rPr lang="zh-CN" altLang="en-US" dirty="0"/>
              <a:t>、</a:t>
            </a:r>
            <a:r>
              <a:rPr lang="en-US" altLang="zh-CN" dirty="0"/>
              <a:t>208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备用考场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7504" y="1285860"/>
            <a:ext cx="8784976" cy="4721431"/>
          </a:xfr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>
                <a:solidFill>
                  <a:srgbClr val="FF0000"/>
                </a:solidFill>
              </a:rPr>
              <a:t>7:40</a:t>
            </a:r>
            <a:r>
              <a:rPr lang="en-US" altLang="zh-CN" dirty="0">
                <a:solidFill>
                  <a:schemeClr val="accent1"/>
                </a:solidFill>
              </a:rPr>
              <a:t>   P</a:t>
            </a:r>
            <a:r>
              <a:rPr lang="en-US" altLang="zh-CN" sz="1600" dirty="0">
                <a:solidFill>
                  <a:schemeClr val="accent1"/>
                </a:solidFill>
              </a:rPr>
              <a:t>11     </a:t>
            </a:r>
            <a:endParaRPr lang="en-US" altLang="zh-CN" sz="1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工作内容：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粘贴门贴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在黑板上书写</a:t>
            </a:r>
            <a:r>
              <a:rPr lang="zh-CN" altLang="en-US" dirty="0">
                <a:solidFill>
                  <a:srgbClr val="FF0000"/>
                </a:solidFill>
              </a:rPr>
              <a:t>特别提示</a:t>
            </a:r>
            <a:r>
              <a:rPr lang="zh-CN" altLang="en-US" dirty="0"/>
              <a:t>及座位安排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贴座位号（桌贴）</a:t>
            </a:r>
            <a:endParaRPr lang="en-US" altLang="zh-CN" dirty="0"/>
          </a:p>
          <a:p>
            <a:pPr marL="880110" lvl="1" indent="-514350">
              <a:lnSpc>
                <a:spcPct val="150000"/>
              </a:lnSpc>
              <a:buNone/>
            </a:pPr>
            <a:r>
              <a:rPr lang="zh-CN" altLang="en-US" dirty="0"/>
              <a:t>良乡英语四六级：文二楼、工二楼、文体馆；阜成路英语四六级：教三楼、教一楼。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第一步：布置考场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桌贴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3363650" cy="482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643050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标准化考场每个考场</a:t>
            </a:r>
            <a:r>
              <a:rPr lang="en-US" altLang="zh-CN" sz="2400" dirty="0">
                <a:latin typeface="+mn-ea"/>
              </a:rPr>
              <a:t>30</a:t>
            </a:r>
            <a:r>
              <a:rPr lang="zh-CN" altLang="en-US" sz="2400" dirty="0">
                <a:latin typeface="+mn-ea"/>
              </a:rPr>
              <a:t>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9:00    </a:t>
            </a:r>
            <a:r>
              <a:rPr lang="zh-CN" altLang="en-US" sz="2000" dirty="0"/>
              <a:t>禁止迟到考生入场。发答题卡</a:t>
            </a:r>
            <a:r>
              <a:rPr lang="en-US" altLang="zh-CN" sz="2000" dirty="0"/>
              <a:t>1</a:t>
            </a:r>
            <a:r>
              <a:rPr lang="zh-CN" altLang="en-US" sz="2000" dirty="0"/>
              <a:t>、答题卡</a:t>
            </a:r>
            <a:r>
              <a:rPr lang="en-US" altLang="zh-CN" sz="2000" dirty="0"/>
              <a:t>2</a:t>
            </a:r>
            <a:r>
              <a:rPr lang="zh-CN" altLang="en-US" sz="2000" dirty="0"/>
              <a:t>及试卷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9:10    </a:t>
            </a:r>
            <a:r>
              <a:rPr lang="zh-CN" altLang="en-US" sz="2000" dirty="0"/>
              <a:t>考试正式开始。考生开始作答作文。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9:35    </a:t>
            </a:r>
            <a:r>
              <a:rPr lang="zh-CN" altLang="en-US" sz="2000" dirty="0"/>
              <a:t>提示考生</a:t>
            </a:r>
            <a:r>
              <a:rPr lang="en-US" altLang="zh-CN" sz="2000" dirty="0"/>
              <a:t>5</a:t>
            </a:r>
            <a:r>
              <a:rPr lang="zh-CN" altLang="en-US" sz="2000" dirty="0"/>
              <a:t>分钟后结束写作考试即将开始听力考试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9:40    </a:t>
            </a:r>
            <a:r>
              <a:rPr lang="zh-CN" altLang="en-US" sz="2000" dirty="0"/>
              <a:t>听力考试开始。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10:05</a:t>
            </a: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en-US" sz="2000" dirty="0"/>
              <a:t>听力考试结束，考生立即摘下耳机，停止作答，收答题卡</a:t>
            </a:r>
            <a:r>
              <a:rPr lang="en-US" altLang="zh-CN" sz="2000" dirty="0"/>
              <a:t>1</a:t>
            </a:r>
            <a:r>
              <a:rPr lang="zh-CN" altLang="en-US" sz="2000" dirty="0"/>
              <a:t>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10:10  </a:t>
            </a:r>
            <a:r>
              <a:rPr lang="zh-CN" altLang="en-US" sz="2000" dirty="0"/>
              <a:t>考生作答阅读和翻译部分。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11:10  </a:t>
            </a:r>
            <a:r>
              <a:rPr lang="zh-CN" altLang="en-US" sz="2000" dirty="0"/>
              <a:t>提示考生离考试结束还有</a:t>
            </a:r>
            <a:r>
              <a:rPr lang="en-US" altLang="zh-CN" sz="2000" dirty="0"/>
              <a:t>10</a:t>
            </a:r>
            <a:r>
              <a:rPr lang="zh-CN" altLang="en-US" sz="2000" dirty="0"/>
              <a:t>分钟 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11:20  </a:t>
            </a:r>
            <a:r>
              <a:rPr lang="zh-CN" altLang="en-US" sz="2000" dirty="0"/>
              <a:t>考试结束，考生立即停止答卷。</a:t>
            </a:r>
          </a:p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请考生注意</a:t>
            </a:r>
            <a:r>
              <a:rPr lang="en-US" altLang="zh-CN" sz="2000" dirty="0">
                <a:solidFill>
                  <a:schemeClr val="accent1"/>
                </a:solidFill>
              </a:rPr>
              <a:t>: </a:t>
            </a:r>
            <a:r>
              <a:rPr lang="zh-CN" altLang="en-US" sz="2000" dirty="0"/>
              <a:t>各种无线通讯工具一律不得带入考场。如已带入考场，须立即报告监考员，并按要求放到指定位置，否则按违规处理。</a:t>
            </a:r>
          </a:p>
          <a:p>
            <a:pPr>
              <a:lnSpc>
                <a:spcPts val="2800"/>
              </a:lnSpc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特别提示</a:t>
            </a:r>
            <a:r>
              <a:rPr lang="zh-CN" altLang="en-US" sz="2800" dirty="0"/>
              <a:t>（主监考袋内）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>
                <a:solidFill>
                  <a:srgbClr val="FF0000"/>
                </a:solidFill>
              </a:rPr>
              <a:t>8:00</a:t>
            </a:r>
            <a:r>
              <a:rPr lang="zh-CN" altLang="en-US" dirty="0">
                <a:solidFill>
                  <a:srgbClr val="FF0000"/>
                </a:solidFill>
              </a:rPr>
              <a:t>（务必准时！）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考试语言级别：英语四级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考务组地点：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阜成路：</a:t>
            </a:r>
            <a:r>
              <a:rPr lang="zh-CN" altLang="en-US" sz="2400" b="1" dirty="0"/>
              <a:t> 教三楼</a:t>
            </a:r>
            <a:r>
              <a:rPr lang="en-US" altLang="zh-CN" sz="2400" b="1" dirty="0"/>
              <a:t>311</a:t>
            </a:r>
            <a:r>
              <a:rPr lang="zh-CN" altLang="en-US" sz="2400" b="1" dirty="0"/>
              <a:t>（一层）</a:t>
            </a:r>
            <a:endParaRPr lang="en-US" altLang="zh-CN" sz="2400" b="1" dirty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良乡： 法学楼</a:t>
            </a:r>
            <a:r>
              <a:rPr lang="en-US" altLang="zh-CN" sz="2400" b="1" dirty="0">
                <a:solidFill>
                  <a:schemeClr val="tx2"/>
                </a:solidFill>
              </a:rPr>
              <a:t>-103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1-30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r>
              <a:rPr lang="zh-CN" altLang="en-US" sz="2400" b="1" dirty="0">
                <a:solidFill>
                  <a:schemeClr val="tx2"/>
                </a:solidFill>
              </a:rPr>
              <a:t>法学楼</a:t>
            </a:r>
            <a:r>
              <a:rPr lang="en-US" altLang="zh-CN" sz="2400" b="1" dirty="0">
                <a:solidFill>
                  <a:schemeClr val="tx2"/>
                </a:solidFill>
              </a:rPr>
              <a:t>104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31-64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r>
              <a:rPr lang="zh-CN" altLang="en-US" sz="2400" b="1" dirty="0">
                <a:solidFill>
                  <a:schemeClr val="tx2"/>
                </a:solidFill>
              </a:rPr>
              <a:t>文体馆</a:t>
            </a:r>
            <a:r>
              <a:rPr lang="en-US" altLang="zh-CN" sz="2400" b="1" dirty="0">
                <a:solidFill>
                  <a:schemeClr val="tx2"/>
                </a:solidFill>
              </a:rPr>
              <a:t>101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65-95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两人一起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核对：语种、级别、份数、密封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监考员甲</a:t>
            </a:r>
            <a:r>
              <a:rPr lang="en-US" altLang="zh-CN" dirty="0"/>
              <a:t>: </a:t>
            </a:r>
            <a:r>
              <a:rPr lang="zh-CN" altLang="en-US" dirty="0"/>
              <a:t>试卷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监考员乙</a:t>
            </a:r>
            <a:r>
              <a:rPr lang="en-US" altLang="zh-CN" dirty="0"/>
              <a:t>:</a:t>
            </a:r>
            <a:r>
              <a:rPr lang="zh-CN" altLang="en-US" dirty="0"/>
              <a:t>耳机（如果有）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佩带监考牌，</a:t>
            </a:r>
            <a:r>
              <a:rPr lang="zh-CN" altLang="en-US" dirty="0">
                <a:solidFill>
                  <a:srgbClr val="FF0000"/>
                </a:solidFill>
              </a:rPr>
              <a:t>直达</a:t>
            </a:r>
            <a:r>
              <a:rPr lang="zh-CN" altLang="en-US" dirty="0"/>
              <a:t>考场。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  </a:t>
            </a:r>
            <a:r>
              <a:rPr lang="en-US" altLang="zh-CN" dirty="0"/>
              <a:t>(8:00)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  间：</a:t>
            </a:r>
            <a:r>
              <a:rPr lang="en-US" altLang="zh-CN" dirty="0">
                <a:solidFill>
                  <a:srgbClr val="FF0000"/>
                </a:solidFill>
              </a:rPr>
              <a:t>8:30(</a:t>
            </a:r>
            <a:r>
              <a:rPr lang="zh-CN" altLang="en-US" dirty="0">
                <a:solidFill>
                  <a:srgbClr val="FF0000"/>
                </a:solidFill>
              </a:rPr>
              <a:t>铃声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监考员乙：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/>
              <a:t>严查三证：准考证、学生证</a:t>
            </a:r>
            <a:r>
              <a:rPr lang="en-US" altLang="zh-CN" sz="3000" dirty="0"/>
              <a:t>/</a:t>
            </a:r>
            <a:r>
              <a:rPr lang="zh-CN" altLang="en-US" sz="3000" dirty="0"/>
              <a:t>一卡通、身份证</a:t>
            </a:r>
            <a:r>
              <a:rPr lang="en-US" altLang="zh-CN" sz="3000" dirty="0"/>
              <a:t>(</a:t>
            </a:r>
            <a:r>
              <a:rPr lang="zh-CN" altLang="en-US" sz="3000" dirty="0"/>
              <a:t>尤其注意考生照片、考生信息和考号）</a:t>
            </a:r>
            <a:endParaRPr lang="en-US" altLang="zh-CN" sz="3000" dirty="0"/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/>
              <a:t>请考生在</a:t>
            </a:r>
            <a:r>
              <a:rPr lang="zh-CN" altLang="en-US" sz="3000" dirty="0">
                <a:solidFill>
                  <a:srgbClr val="FF0000"/>
                </a:solidFill>
              </a:rPr>
              <a:t>签到表</a:t>
            </a:r>
            <a:r>
              <a:rPr lang="zh-CN" altLang="en-US" sz="3000" dirty="0"/>
              <a:t>上签字</a:t>
            </a:r>
            <a:endParaRPr lang="en-US" altLang="zh-CN" sz="3000" dirty="0"/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如身份证丢失，可替代身份证证件：临时身份证、护照、户口本、公安部门、学校保卫处开具的贴有近期免冠照片并注明身份号码的证明。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第三步：考生入场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  间：</a:t>
            </a:r>
            <a:r>
              <a:rPr lang="en-US" altLang="zh-CN" dirty="0"/>
              <a:t>8:30(</a:t>
            </a:r>
            <a:r>
              <a:rPr lang="zh-CN" altLang="en-US" dirty="0"/>
              <a:t>铃声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主监考：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保护试卷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请考生在</a:t>
            </a:r>
            <a:r>
              <a:rPr lang="zh-CN" altLang="en-US" dirty="0">
                <a:solidFill>
                  <a:srgbClr val="FF0000"/>
                </a:solidFill>
              </a:rPr>
              <a:t>座位表</a:t>
            </a:r>
            <a:r>
              <a:rPr lang="zh-CN" altLang="en-US" dirty="0"/>
              <a:t>照片右侧签字（带照片）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指引考生入座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让考生带耳机</a:t>
            </a:r>
            <a:r>
              <a:rPr lang="zh-CN" altLang="en-US" dirty="0">
                <a:solidFill>
                  <a:srgbClr val="FF0000"/>
                </a:solidFill>
              </a:rPr>
              <a:t>试听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考前去洗手间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第三步：考生入场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9:00(</a:t>
            </a:r>
            <a:r>
              <a:rPr lang="zh-CN" altLang="en-US" dirty="0"/>
              <a:t>铃声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禁止迟到考生入场（</a:t>
            </a:r>
            <a:r>
              <a:rPr lang="en-US" altLang="zh-CN" dirty="0"/>
              <a:t>9:15</a:t>
            </a:r>
            <a:r>
              <a:rPr lang="zh-CN" altLang="en-US" dirty="0"/>
              <a:t>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副监考员：</a:t>
            </a:r>
          </a:p>
          <a:p>
            <a:pPr marL="1229995" lvl="3" indent="-342900">
              <a:lnSpc>
                <a:spcPct val="150000"/>
              </a:lnSpc>
            </a:pPr>
            <a:r>
              <a:rPr lang="zh-CN" altLang="en-US" dirty="0"/>
              <a:t>展示试卷密封完好，当众启封。</a:t>
            </a:r>
          </a:p>
          <a:p>
            <a:pPr marL="1229995" lvl="3" indent="-342900">
              <a:lnSpc>
                <a:spcPct val="150000"/>
              </a:lnSpc>
            </a:pPr>
            <a:r>
              <a:rPr lang="zh-CN" altLang="en-US" dirty="0"/>
              <a:t>先检查（</a:t>
            </a:r>
            <a:r>
              <a:rPr lang="zh-CN" altLang="en-US" dirty="0">
                <a:solidFill>
                  <a:srgbClr val="FF0000"/>
                </a:solidFill>
              </a:rPr>
              <a:t>必须！</a:t>
            </a:r>
            <a:r>
              <a:rPr lang="zh-CN" altLang="en-US" dirty="0"/>
              <a:t>）</a:t>
            </a:r>
            <a:r>
              <a:rPr lang="zh-CN" altLang="en-US" i="1" dirty="0"/>
              <a:t>答题卡</a:t>
            </a:r>
            <a:r>
              <a:rPr lang="en-US" altLang="zh-CN" i="1" dirty="0"/>
              <a:t>1</a:t>
            </a:r>
            <a:r>
              <a:rPr lang="zh-CN" altLang="en-US" i="1" dirty="0"/>
              <a:t>、答题卡</a:t>
            </a:r>
            <a:r>
              <a:rPr lang="en-US" altLang="zh-CN" i="1" dirty="0"/>
              <a:t>2</a:t>
            </a:r>
            <a:r>
              <a:rPr lang="zh-CN" altLang="en-US" i="1" dirty="0"/>
              <a:t>、试卷的</a:t>
            </a:r>
            <a:r>
              <a:rPr lang="zh-CN" altLang="en-US" i="1" dirty="0">
                <a:solidFill>
                  <a:srgbClr val="FF0000"/>
                </a:solidFill>
              </a:rPr>
              <a:t>份数</a:t>
            </a:r>
            <a:r>
              <a:rPr lang="en-US" altLang="zh-CN" i="1" dirty="0">
                <a:solidFill>
                  <a:srgbClr val="FF0000"/>
                </a:solidFill>
              </a:rPr>
              <a:t>(30</a:t>
            </a:r>
            <a:r>
              <a:rPr lang="zh-CN" altLang="en-US" i="1" dirty="0">
                <a:solidFill>
                  <a:srgbClr val="FF0000"/>
                </a:solidFill>
              </a:rPr>
              <a:t>份</a:t>
            </a:r>
            <a:r>
              <a:rPr lang="en-US" altLang="zh-CN" i="1" dirty="0">
                <a:solidFill>
                  <a:srgbClr val="FF0000"/>
                </a:solidFill>
              </a:rPr>
              <a:t>)</a:t>
            </a:r>
            <a:r>
              <a:rPr lang="zh-CN" altLang="en-US" i="1" dirty="0"/>
              <a:t>、</a:t>
            </a:r>
            <a:endParaRPr lang="en-US" altLang="zh-CN" i="1" dirty="0"/>
          </a:p>
          <a:p>
            <a:pPr marL="887095" lvl="3" indent="0">
              <a:lnSpc>
                <a:spcPct val="150000"/>
              </a:lnSpc>
              <a:buNone/>
            </a:pPr>
            <a:r>
              <a:rPr lang="en-US" altLang="zh-CN" i="1" dirty="0">
                <a:solidFill>
                  <a:schemeClr val="accent1"/>
                </a:solidFill>
              </a:rPr>
              <a:t>   </a:t>
            </a:r>
            <a:r>
              <a:rPr lang="en-US" altLang="zh-CN" i="1" dirty="0">
                <a:solidFill>
                  <a:srgbClr val="FF0000"/>
                </a:solidFill>
              </a:rPr>
              <a:t> </a:t>
            </a:r>
            <a:r>
              <a:rPr lang="zh-CN" altLang="en-US" i="1" dirty="0">
                <a:solidFill>
                  <a:srgbClr val="FF0000"/>
                </a:solidFill>
              </a:rPr>
              <a:t>条形码</a:t>
            </a:r>
            <a:r>
              <a:rPr lang="zh-CN" altLang="en-US" i="1" dirty="0"/>
              <a:t>是否完整</a:t>
            </a:r>
            <a:r>
              <a:rPr lang="en-US" altLang="zh-CN" i="1" dirty="0"/>
              <a:t>/</a:t>
            </a:r>
            <a:r>
              <a:rPr lang="zh-CN" altLang="en-US" i="1" dirty="0"/>
              <a:t>多余，</a:t>
            </a:r>
            <a:r>
              <a:rPr lang="zh-CN" altLang="en-US" i="1" dirty="0">
                <a:solidFill>
                  <a:srgbClr val="FF0000"/>
                </a:solidFill>
              </a:rPr>
              <a:t>发</a:t>
            </a:r>
            <a:r>
              <a:rPr lang="zh-CN" altLang="en-US" i="1" dirty="0"/>
              <a:t>答题卡</a:t>
            </a:r>
            <a:r>
              <a:rPr lang="en-US" altLang="zh-CN" i="1" dirty="0"/>
              <a:t>1</a:t>
            </a:r>
            <a:r>
              <a:rPr lang="zh-CN" altLang="en-US" i="1" dirty="0"/>
              <a:t>、答题卡</a:t>
            </a:r>
            <a:r>
              <a:rPr lang="en-US" altLang="zh-CN" i="1" dirty="0"/>
              <a:t>2</a:t>
            </a:r>
            <a:r>
              <a:rPr lang="zh-CN" altLang="en-US" i="1" dirty="0"/>
              <a:t>、试卷。</a:t>
            </a:r>
          </a:p>
          <a:p>
            <a:pPr marL="1344295" lvl="4" indent="-342900">
              <a:lnSpc>
                <a:spcPct val="150000"/>
              </a:lnSpc>
              <a:buFont typeface="Wingdings 2" panose="05020102010507070707" charset="0"/>
              <a:buChar char=""/>
            </a:pPr>
            <a:r>
              <a:rPr lang="zh-CN" altLang="en-US" sz="1900" i="1" dirty="0">
                <a:solidFill>
                  <a:schemeClr val="tx1"/>
                </a:solidFill>
              </a:rPr>
              <a:t>控制考场、维持秩序、制止提前答题。（</a:t>
            </a:r>
            <a:r>
              <a:rPr lang="zh-CN" altLang="en-US" sz="1900" b="1" i="1" dirty="0">
                <a:solidFill>
                  <a:srgbClr val="00B050"/>
                </a:solidFill>
              </a:rPr>
              <a:t>不要让学生传！！</a:t>
            </a:r>
            <a:r>
              <a:rPr lang="zh-CN" altLang="en-US" sz="1900" i="1" dirty="0">
                <a:solidFill>
                  <a:schemeClr val="tx1"/>
                </a:solidFill>
              </a:rPr>
              <a:t>）</a:t>
            </a:r>
            <a:endParaRPr lang="zh-CN" altLang="en-US" i="1" dirty="0"/>
          </a:p>
          <a:p>
            <a:pPr marL="887095" lvl="3" indent="0">
              <a:lnSpc>
                <a:spcPct val="150000"/>
              </a:lnSpc>
              <a:buNone/>
            </a:pPr>
            <a:endParaRPr lang="zh-CN" altLang="en-US" i="1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主监考员：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/>
              <a:t>提醒考生先检查条码（完整）、答题卡（印刷质量）</a:t>
            </a:r>
            <a:endParaRPr lang="en-US" altLang="zh-CN" sz="3200" dirty="0"/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rgbClr val="FF0000"/>
                </a:solidFill>
              </a:rPr>
              <a:t>没有问题→指导学生 揭下条形码粘贴</a:t>
            </a:r>
            <a:r>
              <a:rPr lang="zh-CN" altLang="en-US" sz="3200" dirty="0"/>
              <a:t>。（注意！贴之前一定检查答题卡与试卷！）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3200" dirty="0"/>
              <a:t>宣读</a:t>
            </a:r>
            <a:r>
              <a:rPr lang="en-US" altLang="zh-CN" sz="3200" dirty="0"/>
              <a:t>《</a:t>
            </a:r>
            <a:r>
              <a:rPr lang="zh-CN" altLang="en-US" sz="3200" dirty="0"/>
              <a:t>考生守则</a:t>
            </a:r>
            <a:r>
              <a:rPr lang="en-US" altLang="zh-CN" sz="3200" dirty="0"/>
              <a:t>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3200" dirty="0"/>
              <a:t>提醒考生阅读</a:t>
            </a:r>
            <a:r>
              <a:rPr lang="en-US" altLang="zh-CN" sz="3200" dirty="0"/>
              <a:t>《</a:t>
            </a:r>
            <a:r>
              <a:rPr lang="zh-CN" altLang="en-US" sz="3200" dirty="0"/>
              <a:t>敬告考生</a:t>
            </a:r>
            <a:r>
              <a:rPr lang="en-US" altLang="zh-CN" sz="3200" dirty="0"/>
              <a:t>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3200" dirty="0"/>
              <a:t>指导考生填涂答题卡与试卷上个人信息（</a:t>
            </a:r>
            <a:r>
              <a:rPr lang="en-US" altLang="zh-CN" sz="3200" dirty="0"/>
              <a:t>3</a:t>
            </a:r>
            <a:r>
              <a:rPr lang="zh-CN" altLang="en-US" sz="3200" dirty="0"/>
              <a:t>个地方）</a:t>
            </a:r>
            <a:br>
              <a:rPr lang="en-US" altLang="zh-CN" sz="3200" dirty="0"/>
            </a:br>
            <a:r>
              <a:rPr lang="zh-CN" altLang="en-US" sz="3200" dirty="0"/>
              <a:t>答题卡</a:t>
            </a:r>
            <a:r>
              <a:rPr lang="en-US" altLang="zh-CN" sz="3200" dirty="0"/>
              <a:t>1</a:t>
            </a:r>
            <a:r>
              <a:rPr lang="zh-CN" altLang="en-US" sz="3200" dirty="0"/>
              <a:t>、答题卡</a:t>
            </a:r>
            <a:r>
              <a:rPr lang="en-US" altLang="zh-CN" sz="3200" dirty="0"/>
              <a:t>2</a:t>
            </a:r>
            <a:r>
              <a:rPr lang="zh-CN" altLang="en-US" sz="3200" dirty="0"/>
              <a:t>和试卷。写信息用签字笔、填图用铅笔填图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3200" dirty="0"/>
              <a:t>要求考生信息填写完成后，将试题册背面向上放回桌子左上角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3200" dirty="0"/>
              <a:t>提示考生若提前阅读试题，按违规处理</a:t>
            </a:r>
            <a:endParaRPr lang="en-US" altLang="zh-CN" sz="3200" dirty="0"/>
          </a:p>
          <a:p>
            <a:pPr marL="880110" lvl="1" indent="-514350">
              <a:lnSpc>
                <a:spcPct val="150000"/>
              </a:lnSpc>
              <a:buNone/>
            </a:pPr>
            <a:r>
              <a:rPr lang="en-US" altLang="zh-CN" dirty="0"/>
              <a:t>      </a:t>
            </a:r>
            <a:endParaRPr lang="zh-CN" altLang="en-US" dirty="0"/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CN" altLang="en-US" dirty="0"/>
              <a:t>全国大学英语四、六级考试</a:t>
            </a:r>
            <a:br>
              <a:rPr lang="en-US" altLang="zh-CN" dirty="0"/>
            </a:br>
            <a:r>
              <a:rPr lang="zh-CN" altLang="en-US" dirty="0">
                <a:solidFill>
                  <a:schemeClr val="accent1"/>
                </a:solidFill>
              </a:rPr>
              <a:t>考前培训会</a:t>
            </a:r>
          </a:p>
        </p:txBody>
      </p:sp>
      <p:sp>
        <p:nvSpPr>
          <p:cNvPr id="4" name="矩形 3"/>
          <p:cNvSpPr/>
          <p:nvPr/>
        </p:nvSpPr>
        <p:spPr>
          <a:xfrm>
            <a:off x="4283968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北京工商大学教务处</a:t>
            </a:r>
          </a:p>
          <a:p>
            <a:pPr algn="r"/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试题册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5" descr="试题册正面_2013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8804"/>
            <a:ext cx="4192488" cy="52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 rot="20333014">
            <a:off x="3896525" y="1953396"/>
            <a:ext cx="1082675" cy="430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  <p:sp>
        <p:nvSpPr>
          <p:cNvPr id="7" name="线形标注 1 10"/>
          <p:cNvSpPr/>
          <p:nvPr/>
        </p:nvSpPr>
        <p:spPr bwMode="auto">
          <a:xfrm>
            <a:off x="2843213" y="3500438"/>
            <a:ext cx="3529012" cy="2952750"/>
          </a:xfrm>
          <a:prstGeom prst="borderCallout1">
            <a:avLst>
              <a:gd name="adj1" fmla="val 18750"/>
              <a:gd name="adj2" fmla="val -8333"/>
              <a:gd name="adj3" fmla="val 62944"/>
              <a:gd name="adj4" fmla="val -43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8" name="线形标注 2 18"/>
          <p:cNvSpPr/>
          <p:nvPr/>
        </p:nvSpPr>
        <p:spPr bwMode="auto">
          <a:xfrm>
            <a:off x="899541" y="3284984"/>
            <a:ext cx="3708177" cy="3072954"/>
          </a:xfrm>
          <a:prstGeom prst="borderCallout2">
            <a:avLst>
              <a:gd name="adj1" fmla="val 40783"/>
              <a:gd name="adj2" fmla="val 136992"/>
              <a:gd name="adj3" fmla="val 23560"/>
              <a:gd name="adj4" fmla="val 108907"/>
              <a:gd name="adj5" fmla="val 30333"/>
              <a:gd name="adj6" fmla="val 99315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047754" y="4509120"/>
            <a:ext cx="2052638" cy="193833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敬告考生，考生在填写（涂）个人信息并粘贴条形码前须仔细阅读</a:t>
            </a:r>
            <a:r>
              <a:rPr lang="en-US" altLang="zh-CN" sz="200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并按要求完成相关内容</a:t>
            </a:r>
            <a:r>
              <a:rPr lang="zh-CN" altLang="en-US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b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Picture 12" descr="C:\Users\Administrator\AppData\Roaming\Tencent\Users\58445695\QQ\WinTemp\RichOle\}VEQPR1E8W6996{3O4U3V{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20891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17"/>
          <p:cNvCxnSpPr>
            <a:cxnSpLocks noChangeShapeType="1"/>
          </p:cNvCxnSpPr>
          <p:nvPr/>
        </p:nvCxnSpPr>
        <p:spPr bwMode="auto">
          <a:xfrm>
            <a:off x="3059113" y="1484313"/>
            <a:ext cx="28082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7" name="直接连接符 19"/>
          <p:cNvCxnSpPr>
            <a:cxnSpLocks noChangeShapeType="1"/>
          </p:cNvCxnSpPr>
          <p:nvPr/>
        </p:nvCxnSpPr>
        <p:spPr bwMode="auto">
          <a:xfrm>
            <a:off x="3132138" y="1844675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8" name="直接连接符 21"/>
          <p:cNvCxnSpPr>
            <a:cxnSpLocks noChangeShapeType="1"/>
          </p:cNvCxnSpPr>
          <p:nvPr/>
        </p:nvCxnSpPr>
        <p:spPr bwMode="auto">
          <a:xfrm>
            <a:off x="3059113" y="2133600"/>
            <a:ext cx="16573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pic>
        <p:nvPicPr>
          <p:cNvPr id="9" name="图片 7" descr="试题册背面_201312_培训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r="1870" b="2903"/>
          <a:stretch>
            <a:fillRect/>
          </a:stretch>
        </p:blipFill>
        <p:spPr bwMode="auto">
          <a:xfrm>
            <a:off x="1784838" y="928689"/>
            <a:ext cx="4721470" cy="553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 rot="20889369">
            <a:off x="5037138" y="2671763"/>
            <a:ext cx="1082675" cy="4302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  面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135188" y="1771650"/>
            <a:ext cx="4249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u="sng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提示考生作文作答时间为半小时，之后将立即进行听力考试</a:t>
            </a:r>
          </a:p>
        </p:txBody>
      </p:sp>
      <p:sp>
        <p:nvSpPr>
          <p:cNvPr id="12" name="线形标注 2 16"/>
          <p:cNvSpPr/>
          <p:nvPr/>
        </p:nvSpPr>
        <p:spPr bwMode="auto">
          <a:xfrm>
            <a:off x="1764084" y="4292600"/>
            <a:ext cx="3455988" cy="2017713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7315"/>
              <a:gd name="adj6" fmla="val -25602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13" name="线形标注 2 18"/>
          <p:cNvSpPr/>
          <p:nvPr/>
        </p:nvSpPr>
        <p:spPr bwMode="auto">
          <a:xfrm>
            <a:off x="5327650" y="4365625"/>
            <a:ext cx="973138" cy="1871663"/>
          </a:xfrm>
          <a:prstGeom prst="borderCallout2">
            <a:avLst>
              <a:gd name="adj1" fmla="val 64926"/>
              <a:gd name="adj2" fmla="val 188495"/>
              <a:gd name="adj3" fmla="val 23560"/>
              <a:gd name="adj4" fmla="val 108907"/>
              <a:gd name="adj5" fmla="val 29125"/>
              <a:gd name="adj6" fmla="val 98213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cxnSp>
        <p:nvCxnSpPr>
          <p:cNvPr id="14" name="直接箭头连接符 46"/>
          <p:cNvCxnSpPr>
            <a:cxnSpLocks noChangeShapeType="1"/>
          </p:cNvCxnSpPr>
          <p:nvPr/>
        </p:nvCxnSpPr>
        <p:spPr bwMode="auto">
          <a:xfrm>
            <a:off x="7956550" y="2347913"/>
            <a:ext cx="0" cy="2889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0" y="5086350"/>
            <a:ext cx="1655763" cy="33813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个人信息填涂区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732588" y="5589588"/>
            <a:ext cx="1728787" cy="369887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条形码粘贴条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021513" y="2636838"/>
            <a:ext cx="187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u="sng"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条形码粘贴条样式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答题卡</a:t>
            </a:r>
            <a:r>
              <a:rPr lang="en-US" altLang="zh-CN" dirty="0"/>
              <a:t>1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43338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线形标注 2 14"/>
          <p:cNvSpPr/>
          <p:nvPr/>
        </p:nvSpPr>
        <p:spPr bwMode="auto">
          <a:xfrm>
            <a:off x="37084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  <p:pic>
        <p:nvPicPr>
          <p:cNvPr id="9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433387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线形标注 2 14"/>
          <p:cNvSpPr/>
          <p:nvPr/>
        </p:nvSpPr>
        <p:spPr bwMode="auto">
          <a:xfrm>
            <a:off x="37084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2060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64388" y="2133600"/>
            <a:ext cx="1619250" cy="36988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条形码粘贴区</a:t>
            </a: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答题卡</a:t>
            </a:r>
            <a:r>
              <a:rPr lang="en-US" altLang="zh-CN" dirty="0"/>
              <a:t>2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" name="图片 11" descr="2013L090-大学英语4级卡2_页面_1_af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3902075" cy="559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 rot="20333014">
            <a:off x="4973638" y="3105150"/>
            <a:ext cx="108108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1500" y="228600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阅读和翻译题目在答题卡</a:t>
            </a:r>
            <a:r>
              <a:rPr lang="en-US" altLang="zh-CN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上作答。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571500" y="3500438"/>
            <a:ext cx="187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考生在得到监考员指令后，方可在答题卡</a:t>
            </a:r>
            <a:r>
              <a:rPr lang="en-US" altLang="zh-CN" sz="16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上进行作答。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条形码粘贴不对？按缺考处理，将无成绩！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以下情况按违规处理：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不正确填写（涂）个人信息，错贴、不贴、毁损条形码粘贴条。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9:10</a:t>
            </a:r>
            <a:r>
              <a:rPr lang="zh-CN" altLang="en-US" dirty="0"/>
              <a:t>（铃声）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要领：写作部分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主监考员：宣布考试正式开始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提醒考生：黑色签字笔作答、</a:t>
            </a:r>
            <a:r>
              <a:rPr lang="en-US" altLang="zh-CN" dirty="0"/>
              <a:t>30</a:t>
            </a:r>
            <a:r>
              <a:rPr lang="zh-CN" altLang="en-US" dirty="0"/>
              <a:t>分钟、不得打开试题册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核验证件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检查考生填涂及粘贴条形码情况</a:t>
            </a:r>
            <a:r>
              <a:rPr lang="zh-CN" altLang="en-US" dirty="0">
                <a:solidFill>
                  <a:srgbClr val="FF0000"/>
                </a:solidFill>
              </a:rPr>
              <a:t>（重要</a:t>
            </a:r>
            <a:r>
              <a:rPr lang="en-US" altLang="zh-CN" dirty="0">
                <a:solidFill>
                  <a:srgbClr val="FF0000"/>
                </a:solidFill>
              </a:rPr>
              <a:t>!</a:t>
            </a:r>
            <a:r>
              <a:rPr lang="zh-CN" altLang="en-US" dirty="0">
                <a:solidFill>
                  <a:srgbClr val="FF0000"/>
                </a:solidFill>
              </a:rPr>
              <a:t>）                 </a:t>
            </a:r>
            <a:r>
              <a:rPr lang="zh-CN" altLang="en-US" dirty="0"/>
              <a:t>若发现问题，及时报流动监考员处理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监考</a:t>
            </a:r>
            <a:r>
              <a:rPr lang="en-US" altLang="zh-CN" dirty="0"/>
              <a:t>:</a:t>
            </a:r>
            <a:r>
              <a:rPr lang="zh-CN" altLang="en-US" dirty="0">
                <a:solidFill>
                  <a:srgbClr val="FF0000"/>
                </a:solidFill>
              </a:rPr>
              <a:t>一前一后</a:t>
            </a:r>
            <a:r>
              <a:rPr lang="zh-CN" altLang="en-US" dirty="0"/>
              <a:t>、监考员不得中途离开考场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第五步  考试开始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9:35  </a:t>
            </a:r>
            <a:r>
              <a:rPr lang="zh-CN" altLang="en-US" dirty="0"/>
              <a:t>提醒</a:t>
            </a:r>
            <a:r>
              <a:rPr lang="en-US" altLang="zh-CN" dirty="0"/>
              <a:t>5</a:t>
            </a:r>
            <a:r>
              <a:rPr lang="zh-CN" altLang="en-US" dirty="0"/>
              <a:t>分钟后写作考试结束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告知学生带上耳机，听试音内容。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有</a:t>
            </a:r>
            <a:r>
              <a:rPr lang="en-US" altLang="zh-CN" dirty="0"/>
              <a:t>5</a:t>
            </a:r>
            <a:r>
              <a:rPr lang="zh-CN" altLang="en-US" dirty="0"/>
              <a:t>分钟调试耳机时间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提示</a:t>
            </a:r>
            <a:r>
              <a:rPr lang="en-US" altLang="zh-CN" dirty="0"/>
              <a:t>: </a:t>
            </a:r>
            <a:r>
              <a:rPr lang="zh-CN" altLang="en-US" dirty="0"/>
              <a:t>听力结束后，</a:t>
            </a:r>
            <a:r>
              <a:rPr lang="zh-CN" altLang="en-US" dirty="0">
                <a:solidFill>
                  <a:srgbClr val="FF0000"/>
                </a:solidFill>
              </a:rPr>
              <a:t>立即回收答题卡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9:40 </a:t>
            </a:r>
            <a:r>
              <a:rPr lang="zh-CN" altLang="en-US" dirty="0"/>
              <a:t>听力考试开始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第六步：写作部分考试结束，开始听力测试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听力考试</a:t>
            </a:r>
            <a:r>
              <a:rPr lang="en-US" altLang="zh-CN" dirty="0"/>
              <a:t>: 9</a:t>
            </a:r>
            <a:r>
              <a:rPr lang="zh-CN" altLang="en-US" dirty="0"/>
              <a:t>：</a:t>
            </a:r>
            <a:r>
              <a:rPr lang="en-US" altLang="zh-CN" dirty="0"/>
              <a:t>40 </a:t>
            </a:r>
            <a:r>
              <a:rPr lang="zh-CN" altLang="en-US" dirty="0"/>
              <a:t>（</a:t>
            </a:r>
            <a:r>
              <a:rPr lang="en-US" altLang="zh-CN" dirty="0">
                <a:solidFill>
                  <a:srgbClr val="FF0000"/>
                </a:solidFill>
              </a:rPr>
              <a:t>25</a:t>
            </a:r>
            <a:r>
              <a:rPr lang="zh-CN" altLang="en-US" dirty="0">
                <a:solidFill>
                  <a:srgbClr val="FF0000"/>
                </a:solidFill>
              </a:rPr>
              <a:t>分钟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监考员甲：宣布听力考试正式开始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原则上不要走动和倚靠多媒体设备</a:t>
            </a:r>
            <a:r>
              <a:rPr lang="en-US" altLang="zh-CN" dirty="0"/>
              <a:t>&amp;</a:t>
            </a:r>
            <a:r>
              <a:rPr lang="zh-CN" altLang="en-US" dirty="0"/>
              <a:t>制止其他人进入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若出现问题，请记录问题范围和问题时间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听力考试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>
                <a:solidFill>
                  <a:srgbClr val="FF0000"/>
                </a:solidFill>
              </a:rPr>
              <a:t>10:05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624205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 听力考试结束，</a:t>
            </a:r>
            <a:r>
              <a:rPr lang="zh-CN" altLang="en-US" dirty="0">
                <a:solidFill>
                  <a:srgbClr val="FF0000"/>
                </a:solidFill>
              </a:rPr>
              <a:t>命令</a:t>
            </a:r>
            <a:r>
              <a:rPr lang="zh-CN" altLang="en-US" dirty="0"/>
              <a:t>考生停止作答并摘下耳机</a:t>
            </a:r>
          </a:p>
          <a:p>
            <a:pPr marL="624205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 监考员乙：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dirty="0"/>
              <a:t>      收答题卡</a:t>
            </a:r>
            <a:r>
              <a:rPr lang="en-US" altLang="zh-CN" dirty="0"/>
              <a:t>1</a:t>
            </a:r>
            <a:r>
              <a:rPr lang="zh-CN" altLang="en-US" dirty="0"/>
              <a:t>，收卷期间</a:t>
            </a:r>
            <a:r>
              <a:rPr lang="zh-CN" altLang="en-US" dirty="0">
                <a:solidFill>
                  <a:srgbClr val="FF0000"/>
                </a:solidFill>
              </a:rPr>
              <a:t>不得</a:t>
            </a:r>
            <a:r>
              <a:rPr lang="zh-CN" altLang="en-US" dirty="0"/>
              <a:t>答题。</a:t>
            </a:r>
          </a:p>
          <a:p>
            <a:pPr marL="109855" indent="0">
              <a:lnSpc>
                <a:spcPct val="150000"/>
              </a:lnSpc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第七步：收答题卡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10:10    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命令考生继续作答。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主监考员：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检查</a:t>
            </a:r>
            <a:r>
              <a:rPr lang="zh-CN" altLang="en-US" sz="2400" dirty="0">
                <a:solidFill>
                  <a:srgbClr val="FF0000"/>
                </a:solidFill>
              </a:rPr>
              <a:t>答题卡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/>
              <a:t>上的</a:t>
            </a:r>
            <a:r>
              <a:rPr lang="zh-CN" altLang="en-US" sz="2400" dirty="0">
                <a:solidFill>
                  <a:srgbClr val="FF0000"/>
                </a:solidFill>
              </a:rPr>
              <a:t>条形码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黑体" panose="02010609060101010101" pitchFamily="49" charset="-122"/>
              </a:rPr>
              <a:t>填写试卷袋和答题卡袋、考场记录单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</a:rPr>
              <a:t>（记录缺考情况）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第八步</a:t>
            </a:r>
            <a:r>
              <a:rPr lang="en-US" altLang="zh-CN" dirty="0"/>
              <a:t>:</a:t>
            </a:r>
            <a:r>
              <a:rPr lang="zh-CN" altLang="en-US" dirty="0"/>
              <a:t>填写卷、卡袋 ，检查条形码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35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98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  间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  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9:00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11:20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accent2"/>
                          </a:solidFill>
                        </a:rPr>
                        <a:t>英语四级考试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15:00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17:25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accent2"/>
                          </a:solidFill>
                        </a:rPr>
                        <a:t>英语六级考试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考生考前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A1F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30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A1F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分钟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入场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zh-CN" altLang="en-US" dirty="0"/>
              <a:t>考试时间：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500042"/>
            <a:ext cx="47149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zh-CN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月</a:t>
            </a:r>
            <a:r>
              <a:rPr lang="en-US" altLang="zh-CN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r>
              <a:rPr lang="zh-CN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日（周日）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</a:t>
            </a:r>
            <a:r>
              <a:rPr lang="en-US" altLang="zh-CN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条形码</a:t>
            </a:r>
            <a:endParaRPr lang="en-US" altLang="zh-CN" sz="32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没贴码</a:t>
            </a:r>
            <a:r>
              <a:rPr lang="en-US" altLang="zh-CN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缺考</a:t>
            </a:r>
            <a:endParaRPr lang="en-US" altLang="zh-CN" sz="32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pic>
        <p:nvPicPr>
          <p:cNvPr id="5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620713"/>
            <a:ext cx="433387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  <p:sp>
        <p:nvSpPr>
          <p:cNvPr id="7" name="线形标注 2 14"/>
          <p:cNvSpPr/>
          <p:nvPr/>
        </p:nvSpPr>
        <p:spPr bwMode="auto">
          <a:xfrm>
            <a:off x="41402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2060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489825" y="2133600"/>
            <a:ext cx="1619250" cy="3698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条形码粘贴区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323850" y="4005263"/>
            <a:ext cx="187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听力考试。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58445695\QQ\WinTemp\RichOle\KM$C`JL[Y8]%PYPU8GV1K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713188" cy="633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-28718" y="2420888"/>
            <a:ext cx="410527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省（自治区、直辖市）名称：北京市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学校名称：北京工商大学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学校代码：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11010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校区代码：阜成路：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；良乡：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考场代码：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001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（三位）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签名（指定位置）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58445695\QQ\WinTemp\RichOle\7(LAL1(_2DROGN85MSX$@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713188" cy="633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50" y="294362"/>
            <a:ext cx="4713188" cy="633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线形标注 2 14"/>
          <p:cNvSpPr/>
          <p:nvPr/>
        </p:nvSpPr>
        <p:spPr bwMode="auto">
          <a:xfrm>
            <a:off x="2857500" y="3786188"/>
            <a:ext cx="3240088" cy="436562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238606"/>
              <a:gd name="adj6" fmla="val 139912"/>
            </a:avLst>
          </a:prstGeom>
          <a:noFill/>
          <a:ln w="5397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715125" y="4857750"/>
            <a:ext cx="1908175" cy="512763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hangingPunct="1"/>
            <a:r>
              <a:rPr lang="zh-CN" altLang="en-US" sz="1700" b="1"/>
              <a:t>袋内资料回收情况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主监考员</a:t>
            </a:r>
            <a:r>
              <a:rPr lang="en-US" altLang="zh-CN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缺考：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考场记录单：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试卷背面：  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：学校、 姓名、准考证号、准考证</a:t>
            </a:r>
            <a:r>
              <a:rPr lang="zh-CN" altLang="en-US" dirty="0">
                <a:solidFill>
                  <a:srgbClr val="FF0000"/>
                </a:solidFill>
              </a:rPr>
              <a:t>最后两位涂黑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试卷背面的条形码</a:t>
            </a:r>
            <a:r>
              <a:rPr lang="zh-CN" altLang="en-US" dirty="0">
                <a:solidFill>
                  <a:srgbClr val="FF0000"/>
                </a:solidFill>
              </a:rPr>
              <a:t>不用</a:t>
            </a:r>
            <a:r>
              <a:rPr lang="zh-CN" altLang="en-US" dirty="0"/>
              <a:t>揭下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第九步</a:t>
            </a:r>
            <a:r>
              <a:rPr lang="en-US" altLang="zh-CN" dirty="0"/>
              <a:t>:</a:t>
            </a:r>
            <a:r>
              <a:rPr lang="zh-CN" altLang="en-US" dirty="0"/>
              <a:t>填涂缺考考生信息</a:t>
            </a:r>
            <a:r>
              <a:rPr lang="en-US" altLang="zh-CN" dirty="0"/>
              <a:t>(</a:t>
            </a:r>
            <a:r>
              <a:rPr lang="zh-CN" altLang="en-US" dirty="0"/>
              <a:t>重要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试题册背面_201312_培训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28625"/>
            <a:ext cx="3643312" cy="5375275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44291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110101151010101</a:t>
            </a: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714875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李明</a:t>
            </a:r>
          </a:p>
        </p:txBody>
      </p:sp>
      <p:sp>
        <p:nvSpPr>
          <p:cNvPr id="7" name="矩形 6"/>
          <p:cNvSpPr/>
          <p:nvPr/>
        </p:nvSpPr>
        <p:spPr>
          <a:xfrm>
            <a:off x="3786188" y="4546600"/>
            <a:ext cx="53578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试卷背面填写姓名、准考证号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试卷背面的条形码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揭下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2013L089-大学英语4级卡1_页面_1.jpg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7"/>
          <a:stretch>
            <a:fillRect/>
          </a:stretch>
        </p:blipFill>
        <p:spPr>
          <a:xfrm>
            <a:off x="539750" y="522288"/>
            <a:ext cx="6912570" cy="4004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63219" y="5085184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填写学校、姓名、完整的准考证号，准考证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最后两位涂黑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59110" y="1361282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/>
              <a:t>北京工商大学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50963" y="1916832"/>
            <a:ext cx="65520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/>
              <a:t>刘德华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69876" y="1380210"/>
            <a:ext cx="36951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 b="1" spc="300" dirty="0"/>
              <a:t>110101151010101010101</a:t>
            </a:r>
            <a:endParaRPr lang="zh-CN" altLang="en-US" sz="1100" b="1" spc="300" dirty="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895308" y="1856156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6703099" y="1700808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/>
          </p:nvPr>
        </p:nvSpPr>
        <p:spPr>
          <a:xfrm>
            <a:off x="285750" y="285750"/>
            <a:ext cx="8289925" cy="573405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填写学校、姓名、准考证号，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准考证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最后两位涂黑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11" descr="2013L090-大学英语4级卡2_页面_1_af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3"/>
            <a:ext cx="390207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148263" y="112553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北京工商大学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83200" y="1628775"/>
            <a:ext cx="72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/>
              <a:t>李明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732588" y="920750"/>
            <a:ext cx="194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/>
              <a:t>110101151010101010101</a:t>
            </a:r>
            <a:endParaRPr lang="zh-CN" altLang="en-US" sz="1000"/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8335468" y="1133180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443480" y="1229374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10:10</a:t>
            </a:r>
            <a:r>
              <a:rPr lang="zh-CN" altLang="en-US" dirty="0"/>
              <a:t>后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dirty="0"/>
              <a:t>  </a:t>
            </a:r>
            <a:r>
              <a:rPr lang="zh-CN" altLang="en-US" sz="2000" dirty="0"/>
              <a:t>准考证、学生证、身份证等有照片证件</a:t>
            </a:r>
            <a:r>
              <a:rPr lang="en-US" altLang="zh-CN" sz="2000" dirty="0"/>
              <a:t>(</a:t>
            </a:r>
            <a:r>
              <a:rPr lang="zh-CN" altLang="en-US" sz="2000" dirty="0"/>
              <a:t>尽量不影响考生答题</a:t>
            </a:r>
            <a:r>
              <a:rPr lang="en-US" altLang="zh-CN" sz="2000" dirty="0"/>
              <a:t>)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注意：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sz="2000" dirty="0"/>
              <a:t>       如不确定？ →立刻联系考务组！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   有其他不确定的问题，请立刻联系考务组，一定不要擅自处理</a:t>
            </a:r>
            <a:r>
              <a:rPr lang="zh-CN" altLang="en-US" sz="2000" dirty="0"/>
              <a:t>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第十步：复查证件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11:10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提醒考生离考试结束还有</a:t>
            </a:r>
            <a:r>
              <a:rPr lang="en-US" altLang="zh-CN" dirty="0"/>
              <a:t>10</a:t>
            </a:r>
            <a:r>
              <a:rPr lang="zh-CN" altLang="en-US" dirty="0"/>
              <a:t>分钟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第十一步：时间提醒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、考场记录单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张（彩色）</a:t>
            </a: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、考生座位表（带照片）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张（彩色）</a:t>
            </a: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、考生签到表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张（彩色）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4</a:t>
            </a:r>
            <a:r>
              <a:rPr lang="zh-CN" altLang="en-US" sz="2000" dirty="0"/>
              <a:t>、考生名册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5</a:t>
            </a:r>
            <a:r>
              <a:rPr lang="zh-CN" altLang="en-US" sz="2000" dirty="0"/>
              <a:t>、门贴</a:t>
            </a:r>
            <a:r>
              <a:rPr lang="en-US" altLang="zh-CN" sz="2000" dirty="0"/>
              <a:t>1</a:t>
            </a:r>
            <a:r>
              <a:rPr lang="zh-CN" altLang="en-US" sz="2000" dirty="0"/>
              <a:t>张；桌贴</a:t>
            </a:r>
            <a:r>
              <a:rPr lang="en-US" altLang="zh-CN" sz="2000" dirty="0"/>
              <a:t>1</a:t>
            </a:r>
            <a:r>
              <a:rPr lang="zh-CN" altLang="en-US" sz="2000" dirty="0"/>
              <a:t>份</a:t>
            </a:r>
            <a:r>
              <a:rPr lang="en-US" altLang="zh-CN" sz="2000" dirty="0"/>
              <a:t>3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6</a:t>
            </a:r>
            <a:r>
              <a:rPr lang="zh-CN" altLang="en-US" sz="2000" dirty="0"/>
              <a:t>、监考员手册</a:t>
            </a:r>
            <a:r>
              <a:rPr lang="en-US" altLang="zh-CN" sz="2000" dirty="0"/>
              <a:t>1</a:t>
            </a:r>
            <a:r>
              <a:rPr lang="zh-CN" altLang="en-US" sz="2000" dirty="0"/>
              <a:t>本、特别提示（半页）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7</a:t>
            </a:r>
            <a:r>
              <a:rPr lang="zh-CN" altLang="en-US" sz="2000" dirty="0"/>
              <a:t>、铅笔</a:t>
            </a:r>
            <a:r>
              <a:rPr lang="en-US" altLang="zh-CN" sz="2000" dirty="0"/>
              <a:t>1</a:t>
            </a:r>
            <a:r>
              <a:rPr lang="zh-CN" altLang="en-US" sz="2000" dirty="0"/>
              <a:t>支、签字笔</a:t>
            </a:r>
            <a:r>
              <a:rPr lang="en-US" altLang="zh-CN" sz="2000" dirty="0"/>
              <a:t>1</a:t>
            </a:r>
            <a:r>
              <a:rPr lang="zh-CN" altLang="en-US" sz="2000" dirty="0"/>
              <a:t>支、橡皮</a:t>
            </a:r>
            <a:r>
              <a:rPr lang="en-US" altLang="zh-CN" sz="2000" dirty="0"/>
              <a:t>1</a:t>
            </a:r>
            <a:r>
              <a:rPr lang="zh-CN" altLang="en-US" sz="2000" dirty="0"/>
              <a:t>块、胶条</a:t>
            </a:r>
            <a:r>
              <a:rPr lang="en-US" altLang="zh-CN" sz="2000" dirty="0"/>
              <a:t>1</a:t>
            </a:r>
            <a:r>
              <a:rPr lang="zh-CN" altLang="en-US" sz="2000" dirty="0"/>
              <a:t>个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8</a:t>
            </a:r>
            <a:r>
              <a:rPr lang="zh-CN" altLang="en-US" sz="2000" dirty="0"/>
              <a:t>、监考证</a:t>
            </a:r>
            <a:r>
              <a:rPr lang="en-US" altLang="zh-CN" sz="2000" dirty="0"/>
              <a:t>1</a:t>
            </a:r>
            <a:r>
              <a:rPr lang="zh-CN" altLang="en-US" sz="2000" dirty="0"/>
              <a:t>个、操作要点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endParaRPr lang="zh-CN" altLang="en-US" sz="2000" dirty="0"/>
          </a:p>
          <a:p>
            <a:pPr>
              <a:lnSpc>
                <a:spcPts val="2800"/>
              </a:lnSpc>
            </a:pPr>
            <a:endParaRPr lang="en-US" altLang="zh-CN" sz="2000" dirty="0"/>
          </a:p>
          <a:p>
            <a:pPr>
              <a:lnSpc>
                <a:spcPts val="2800"/>
              </a:lnSpc>
            </a:pPr>
            <a:endParaRPr lang="en-US" altLang="zh-CN" sz="2000" dirty="0"/>
          </a:p>
          <a:p>
            <a:pPr>
              <a:lnSpc>
                <a:spcPts val="2800"/>
              </a:lnSpc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主监考教师（监考教师一）：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805264"/>
            <a:ext cx="9143999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核对考务袋内考场信息是否一致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11:20</a:t>
            </a:r>
            <a:r>
              <a:rPr lang="zh-CN" altLang="en-US" dirty="0"/>
              <a:t>（铃声）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/>
              <a:t>宣布考试结束，命令考生立即停止答题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/>
              <a:t>主监考员：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sz="2800" dirty="0"/>
              <a:t>      维持考场秩序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第十二步：结束考试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副监考员：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验收试题册和答题卡</a:t>
            </a:r>
            <a:r>
              <a:rPr lang="en-US" altLang="zh-CN" dirty="0"/>
              <a:t>2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再次检查考生填涂</a:t>
            </a:r>
            <a:r>
              <a:rPr lang="zh-CN" altLang="en-US" dirty="0">
                <a:solidFill>
                  <a:srgbClr val="FF0000"/>
                </a:solidFill>
              </a:rPr>
              <a:t>个人信息</a:t>
            </a:r>
            <a:r>
              <a:rPr lang="zh-CN" altLang="en-US" dirty="0"/>
              <a:t>是否准确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清点份数（</a:t>
            </a:r>
            <a:r>
              <a:rPr lang="en-US" altLang="zh-CN" dirty="0"/>
              <a:t>30</a:t>
            </a:r>
            <a:r>
              <a:rPr lang="zh-CN" altLang="en-US" dirty="0"/>
              <a:t>份！）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严防考生带走试题册和答题卡！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组合考场（所有试卷清点完毕，再允许学生统一离开）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关键词：别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着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急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第十二步：结束考试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81139"/>
          <a:ext cx="8229600" cy="367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</a:rPr>
                        <a:t>时  间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</a:rPr>
                        <a:t>内  容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8:30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第一次打铃，组织考生入场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6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9:00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第二次打铃，启封试卷，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发答题卡、试卷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9:10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第三次打铃，考试正式开始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11:20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第四次打铃，监考员宣布考试结束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铃声（共</a:t>
            </a:r>
            <a:r>
              <a:rPr lang="en-US" altLang="zh-CN" dirty="0"/>
              <a:t>4</a:t>
            </a:r>
            <a:r>
              <a:rPr lang="zh-CN" altLang="en-US" dirty="0"/>
              <a:t>次）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11:20</a:t>
            </a:r>
            <a:r>
              <a:rPr lang="zh-CN" altLang="en-US" dirty="0"/>
              <a:t>以后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试题册（</a:t>
            </a:r>
            <a:r>
              <a:rPr lang="zh-CN" altLang="en-US" dirty="0">
                <a:solidFill>
                  <a:srgbClr val="FF0000"/>
                </a:solidFill>
              </a:rPr>
              <a:t>含缺考考生的</a:t>
            </a:r>
            <a:r>
              <a:rPr lang="zh-CN" altLang="en-US" dirty="0"/>
              <a:t>）→试卷袋。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含缺考考生的</a:t>
            </a:r>
            <a:r>
              <a:rPr lang="zh-CN" altLang="en-US" dirty="0"/>
              <a:t>）→卡</a:t>
            </a:r>
            <a:r>
              <a:rPr lang="en-US" altLang="zh-CN" dirty="0"/>
              <a:t>1</a:t>
            </a:r>
            <a:r>
              <a:rPr lang="zh-CN" altLang="en-US" dirty="0"/>
              <a:t>袋、卡</a:t>
            </a:r>
            <a:r>
              <a:rPr lang="en-US" altLang="zh-CN" dirty="0"/>
              <a:t>2</a:t>
            </a:r>
            <a:r>
              <a:rPr lang="zh-CN" altLang="en-US" dirty="0"/>
              <a:t>袋                                按顺序（小号在上、大号在下）整理好→专用袋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30</a:t>
            </a:r>
            <a:r>
              <a:rPr lang="zh-CN" altLang="en-US" dirty="0"/>
              <a:t>份！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密封签（很薄容易丢，收卷的时候保存好）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第十三步：考试收尾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试题册、答题卡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 →</a:t>
            </a:r>
            <a:r>
              <a:rPr lang="zh-CN" altLang="en-US" dirty="0"/>
              <a:t>考务组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经考务负责人清点核查无误后密封，用相应的密封签密封袋口。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第十三步：考试收尾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答题卡</a:t>
            </a:r>
            <a:r>
              <a:rPr lang="en-US" altLang="zh-CN" sz="2400" dirty="0"/>
              <a:t>1</a:t>
            </a:r>
            <a:r>
              <a:rPr lang="zh-CN" altLang="en-US" sz="2400" dirty="0"/>
              <a:t>、答题卡</a:t>
            </a:r>
            <a:r>
              <a:rPr lang="en-US" altLang="zh-CN" sz="2400" dirty="0"/>
              <a:t>2</a:t>
            </a:r>
            <a:r>
              <a:rPr lang="zh-CN" altLang="en-US" sz="2400" dirty="0"/>
              <a:t>、试题册（各</a:t>
            </a:r>
            <a:r>
              <a:rPr lang="en-US" altLang="zh-CN" sz="2400" dirty="0"/>
              <a:t>30</a:t>
            </a:r>
            <a:r>
              <a:rPr lang="zh-CN" altLang="en-US" sz="2400" dirty="0"/>
              <a:t>份）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考场记录单（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张）（彩色）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考生座位表（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张）（彩色）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考生签到表（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张）（彩色）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1"/>
                </a:solidFill>
              </a:rPr>
              <a:t>   要点：所有彩纸都上交！（每个考场共</a:t>
            </a:r>
            <a:r>
              <a:rPr lang="en-US" altLang="zh-CN" sz="2400" dirty="0">
                <a:solidFill>
                  <a:schemeClr val="accent1"/>
                </a:solidFill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</a:rPr>
              <a:t>张）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考务袋（含监考牌、监考员手册）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上交清单：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六级常规考试（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日下午）</a:t>
            </a:r>
            <a:br>
              <a:rPr lang="zh-CN" altLang="en-US" dirty="0"/>
            </a:br>
            <a:r>
              <a:rPr lang="zh-CN" altLang="en-US" dirty="0">
                <a:solidFill>
                  <a:schemeClr val="accent1"/>
                </a:solidFill>
              </a:rPr>
              <a:t>详细工作流程及要点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372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69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  间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  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9:00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—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11:20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英语四级考试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15:00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17:25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英语六级考试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937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考生考前</a:t>
                      </a: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30</a:t>
                      </a:r>
                      <a:r>
                        <a:rPr lang="zh-CN" altLang="en-US" dirty="0"/>
                        <a:t>分钟入场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考试时间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、两校区听力考试全部采用红外耳机播放与外放两种播音形式，供学生自选。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两校区听力播放形式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40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准时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工作内容：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粘贴门贴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书写</a:t>
            </a:r>
            <a:r>
              <a:rPr lang="zh-CN" altLang="en-US" dirty="0">
                <a:solidFill>
                  <a:srgbClr val="FF0000"/>
                </a:solidFill>
              </a:rPr>
              <a:t>特别提示</a:t>
            </a:r>
            <a:r>
              <a:rPr lang="zh-CN" altLang="en-US" dirty="0"/>
              <a:t>及座位安排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贴座位号－－单独考场、</a:t>
            </a:r>
            <a:r>
              <a:rPr lang="zh-CN" altLang="en-US" dirty="0">
                <a:solidFill>
                  <a:srgbClr val="FF0000"/>
                </a:solidFill>
              </a:rPr>
              <a:t>组合考场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流动监考员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第一步：布置考场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855" indent="0">
              <a:lnSpc>
                <a:spcPts val="2800"/>
              </a:lnSpc>
              <a:buNone/>
            </a:pP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r>
              <a:rPr lang="zh-CN" altLang="en-US" sz="2000" dirty="0"/>
              <a:t>副监考老师不再领取考务袋。请与主监考老师一起布置考场。</a:t>
            </a: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endParaRPr lang="en-US" altLang="zh-CN" sz="2000" dirty="0"/>
          </a:p>
          <a:p>
            <a:pPr marL="109855" indent="0">
              <a:lnSpc>
                <a:spcPts val="2800"/>
              </a:lnSpc>
              <a:buNone/>
            </a:pPr>
            <a:r>
              <a:rPr lang="zh-CN" altLang="en-US" sz="2000" dirty="0"/>
              <a:t>考试结束后请主监考教师将监考员手册（本）与监考证交回</a:t>
            </a:r>
            <a:endParaRPr lang="en-US" altLang="zh-CN" sz="2000" dirty="0"/>
          </a:p>
          <a:p>
            <a:pPr marL="109855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副监考教师（监考教师二）：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805264"/>
            <a:ext cx="9143999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核对考务袋内考场信息是否一致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14:00</a:t>
            </a:r>
            <a:r>
              <a:rPr lang="zh-CN" altLang="en-US" dirty="0"/>
              <a:t>（准时！）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考务组地点：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考务组地点：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阜成路：</a:t>
            </a:r>
            <a:r>
              <a:rPr lang="zh-CN" altLang="en-US" sz="2400" b="1" dirty="0"/>
              <a:t> 教三楼</a:t>
            </a:r>
            <a:r>
              <a:rPr lang="en-US" altLang="zh-CN" sz="2400" b="1" dirty="0"/>
              <a:t>311</a:t>
            </a:r>
            <a:r>
              <a:rPr lang="zh-CN" altLang="en-US" sz="2400" b="1" dirty="0"/>
              <a:t>（一层）</a:t>
            </a:r>
            <a:endParaRPr lang="en-US" altLang="zh-CN" sz="2400" b="1" dirty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良乡： 法学楼</a:t>
            </a:r>
            <a:r>
              <a:rPr lang="en-US" altLang="zh-CN" sz="2400" b="1" dirty="0">
                <a:solidFill>
                  <a:schemeClr val="tx2"/>
                </a:solidFill>
              </a:rPr>
              <a:t>-103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1-30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r>
              <a:rPr lang="zh-CN" altLang="en-US" sz="2400" b="1" dirty="0">
                <a:solidFill>
                  <a:schemeClr val="tx2"/>
                </a:solidFill>
              </a:rPr>
              <a:t>法学楼</a:t>
            </a:r>
            <a:r>
              <a:rPr lang="en-US" altLang="zh-CN" sz="2400" b="1" dirty="0">
                <a:solidFill>
                  <a:schemeClr val="tx2"/>
                </a:solidFill>
              </a:rPr>
              <a:t>104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31-64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r>
              <a:rPr lang="zh-CN" altLang="en-US" sz="2400" b="1" dirty="0">
                <a:solidFill>
                  <a:schemeClr val="tx2"/>
                </a:solidFill>
              </a:rPr>
              <a:t>文体馆</a:t>
            </a:r>
            <a:r>
              <a:rPr lang="en-US" altLang="zh-CN" sz="2400" b="1" dirty="0">
                <a:solidFill>
                  <a:schemeClr val="tx2"/>
                </a:solidFill>
              </a:rPr>
              <a:t>101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65-95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109855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</a:t>
            </a:r>
            <a:r>
              <a:rPr lang="zh-CN" altLang="en-US" sz="2800" dirty="0"/>
              <a:t>（考务组）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听力考场故障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dirty="0"/>
              <a:t>  控制考场秩序，向考务组汇报，等待启用备用设备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遇到干扰音</a:t>
            </a:r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dirty="0"/>
              <a:t>  确定干扰范围、干扰起止时间、立即联系考务组，   记录。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突发情况处理</a:t>
            </a:r>
            <a:r>
              <a:rPr lang="en-US" altLang="zh-CN" dirty="0"/>
              <a:t>——</a:t>
            </a:r>
            <a:r>
              <a:rPr lang="zh-CN" altLang="en-US" dirty="0"/>
              <a:t>听力故障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收集作弊证据、不要放学生走、立即联系考务组</a:t>
            </a:r>
          </a:p>
          <a:p>
            <a:endParaRPr lang="zh-CN" altLang="en-US" dirty="0"/>
          </a:p>
          <a:p>
            <a:r>
              <a:rPr lang="zh-CN" altLang="en-US" dirty="0"/>
              <a:t>控制考场秩序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突发情况处理</a:t>
            </a:r>
            <a:r>
              <a:rPr lang="en-US" altLang="zh-CN" dirty="0"/>
              <a:t>——</a:t>
            </a:r>
            <a:r>
              <a:rPr lang="zh-CN" altLang="en-US" dirty="0"/>
              <a:t>作弊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收答题卡</a:t>
            </a:r>
            <a:r>
              <a:rPr lang="en-US" altLang="zh-CN" dirty="0"/>
              <a:t>1</a:t>
            </a:r>
            <a:r>
              <a:rPr lang="zh-CN" altLang="en-US" dirty="0"/>
              <a:t>后，必须检查条型码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只要来参加考试了，卡</a:t>
            </a:r>
            <a:r>
              <a:rPr lang="en-US" altLang="zh-CN" dirty="0">
                <a:solidFill>
                  <a:schemeClr val="accent2"/>
                </a:solidFill>
              </a:rPr>
              <a:t>1</a:t>
            </a:r>
            <a:r>
              <a:rPr lang="zh-CN" altLang="en-US" dirty="0">
                <a:solidFill>
                  <a:schemeClr val="accent2"/>
                </a:solidFill>
              </a:rPr>
              <a:t>都该有条型码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个专用袋（卷、卡</a:t>
            </a:r>
            <a:r>
              <a:rPr lang="en-US" altLang="zh-CN" dirty="0"/>
              <a:t>1</a:t>
            </a:r>
            <a:r>
              <a:rPr lang="zh-CN" altLang="en-US" dirty="0"/>
              <a:t>、卡</a:t>
            </a:r>
            <a:r>
              <a:rPr lang="en-US" altLang="zh-CN" dirty="0"/>
              <a:t>2</a:t>
            </a:r>
            <a:r>
              <a:rPr lang="zh-CN" altLang="en-US" dirty="0"/>
              <a:t>）：填全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考点名称：北京工商大学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考点代码：</a:t>
            </a:r>
            <a:r>
              <a:rPr lang="en-US" altLang="zh-CN" dirty="0"/>
              <a:t>11010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考区代码：阜成路：</a:t>
            </a:r>
            <a:r>
              <a:rPr lang="en-US" altLang="zh-CN" dirty="0"/>
              <a:t>0</a:t>
            </a:r>
            <a:r>
              <a:rPr lang="zh-CN" altLang="en-US" dirty="0"/>
              <a:t>；良乡：</a:t>
            </a:r>
            <a:r>
              <a:rPr lang="en-US" altLang="zh-CN" dirty="0"/>
              <a:t>1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考场号：  </a:t>
            </a:r>
            <a:r>
              <a:rPr lang="en-US" altLang="zh-CN" dirty="0"/>
              <a:t>001</a:t>
            </a:r>
            <a:r>
              <a:rPr lang="zh-CN" altLang="en-US" dirty="0"/>
              <a:t>（三位）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签名（指定位置）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注意事项</a:t>
            </a:r>
            <a:endParaRPr lang="zh-CN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缺考生：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考场记录单：姓名、准考证号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试卷背面： 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：学校、姓名、准考证号，准考证最后两位涂黑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试卷背面的条形码</a:t>
            </a:r>
            <a:r>
              <a:rPr lang="zh-CN" altLang="en-US" dirty="0">
                <a:solidFill>
                  <a:schemeClr val="accent1"/>
                </a:solidFill>
              </a:rPr>
              <a:t>不用</a:t>
            </a:r>
            <a:r>
              <a:rPr lang="zh-CN" altLang="en-US" dirty="0"/>
              <a:t>揭下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不得擅自启用缺考考生试卷或答题卡</a:t>
            </a:r>
            <a:r>
              <a:rPr lang="zh-CN" altLang="en-US" dirty="0">
                <a:solidFill>
                  <a:schemeClr val="accent2"/>
                </a:solidFill>
              </a:rPr>
              <a:t>（有考生写错的，不得更换缺考考生的试卷或答题卡）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考生无特殊情况不得中途退场</a:t>
            </a:r>
            <a:r>
              <a:rPr lang="en-US" altLang="zh-CN" dirty="0"/>
              <a:t>(</a:t>
            </a:r>
            <a:r>
              <a:rPr lang="zh-CN" altLang="en-US" dirty="0"/>
              <a:t>考前去洗手间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违规考生：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收集违纪证据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不放违规考生离开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联系考务组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收卷：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所有试卷、答题卡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</a:t>
            </a:r>
            <a:r>
              <a:rPr lang="zh-CN" altLang="en-US" dirty="0"/>
              <a:t>（</a:t>
            </a:r>
            <a:r>
              <a:rPr lang="en-US" altLang="zh-CN" dirty="0"/>
              <a:t>30</a:t>
            </a:r>
            <a:r>
              <a:rPr lang="zh-CN" altLang="en-US" dirty="0"/>
              <a:t>份）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1"/>
                </a:solidFill>
              </a:rPr>
              <a:t>清点无误</a:t>
            </a:r>
            <a:r>
              <a:rPr lang="zh-CN" altLang="en-US" dirty="0"/>
              <a:t>后方可放考生离场。别</a:t>
            </a:r>
            <a:r>
              <a:rPr lang="en-US" altLang="zh-CN" dirty="0"/>
              <a:t>~</a:t>
            </a:r>
            <a:r>
              <a:rPr lang="zh-CN" altLang="en-US" dirty="0"/>
              <a:t>着</a:t>
            </a:r>
            <a:r>
              <a:rPr lang="en-US" altLang="zh-CN" dirty="0"/>
              <a:t>~</a:t>
            </a:r>
            <a:r>
              <a:rPr lang="zh-CN" altLang="en-US" dirty="0"/>
              <a:t>急</a:t>
            </a:r>
            <a:r>
              <a:rPr lang="en-US" altLang="zh-CN" dirty="0"/>
              <a:t>~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2"/>
                </a:solidFill>
              </a:rPr>
              <a:t>组合考场：统一放人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试卷整理清点后，必须经考务组检查</a:t>
            </a:r>
            <a:endParaRPr lang="en-US" altLang="zh-CN" dirty="0"/>
          </a:p>
          <a:p>
            <a:pPr marL="109855" indent="0">
              <a:lnSpc>
                <a:spcPct val="150000"/>
              </a:lnSpc>
              <a:buNone/>
            </a:pPr>
            <a:r>
              <a:rPr lang="zh-CN" altLang="en-US" dirty="0"/>
              <a:t> （答题卡</a:t>
            </a:r>
            <a:r>
              <a:rPr lang="en-US" altLang="zh-CN" dirty="0"/>
              <a:t>1</a:t>
            </a:r>
            <a:r>
              <a:rPr lang="zh-CN" altLang="en-US" dirty="0"/>
              <a:t>和</a:t>
            </a:r>
            <a:r>
              <a:rPr lang="en-US" altLang="zh-CN" dirty="0"/>
              <a:t>2</a:t>
            </a:r>
            <a:r>
              <a:rPr lang="zh-CN" altLang="en-US" dirty="0"/>
              <a:t>分别装在专用袋中）方可密封。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8</a:t>
            </a:r>
            <a:r>
              <a:rPr lang="zh-CN" altLang="en-US" dirty="0"/>
              <a:t>）</a:t>
            </a:r>
          </a:p>
        </p:txBody>
      </p:sp>
      <p:pic>
        <p:nvPicPr>
          <p:cNvPr id="4" name="图片 6" descr="2314365_111557038203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"/>
          <a:stretch>
            <a:fillRect/>
          </a:stretch>
        </p:blipFill>
        <p:spPr bwMode="auto">
          <a:xfrm>
            <a:off x="357188" y="2143125"/>
            <a:ext cx="3832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 descr="enp20p14151110_m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357438"/>
            <a:ext cx="4471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714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班车时间：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自驾车：</a:t>
            </a:r>
            <a:r>
              <a:rPr lang="en-US" altLang="zh-CN" sz="2400" dirty="0">
                <a:solidFill>
                  <a:srgbClr val="FF0000"/>
                </a:solidFill>
              </a:rPr>
              <a:t>7:40/13:40</a:t>
            </a:r>
            <a:r>
              <a:rPr lang="zh-CN" altLang="en-US" sz="2400" dirty="0">
                <a:solidFill>
                  <a:srgbClr val="FF0000"/>
                </a:solidFill>
              </a:rPr>
              <a:t>前到考场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良乡：孙晶婧</a:t>
            </a:r>
            <a:r>
              <a:rPr lang="en-US" altLang="zh-CN" dirty="0"/>
              <a:t>17316068236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      </a:t>
            </a:r>
            <a:r>
              <a:rPr lang="zh-CN" altLang="en-US" dirty="0"/>
              <a:t>陈国伟</a:t>
            </a:r>
            <a:r>
              <a:rPr lang="en-US" altLang="zh-CN" dirty="0"/>
              <a:t>13321128585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阜成路：赵军</a:t>
            </a:r>
            <a:r>
              <a:rPr lang="en-US" altLang="zh-CN"/>
              <a:t>13811493663                        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858148" y="571480"/>
            <a:ext cx="615553" cy="6048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谢谢各位老师亲临参加本次考前培训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38226"/>
            <a:ext cx="864096" cy="864096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3976"/>
              </p:ext>
            </p:extLst>
          </p:nvPr>
        </p:nvGraphicFramePr>
        <p:xfrm>
          <a:off x="928662" y="1000109"/>
          <a:ext cx="6715172" cy="242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7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路程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上车地点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6:50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阜成路→良乡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阜成路西区图书馆门口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12:40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阜成路→良乡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阜成路西区图书馆门口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12:50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良乡→阜成路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良乡校区中区行政楼前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17:50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良乡→阜成路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良乡校区师生服务中心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四级考试（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</a:t>
            </a:r>
            <a:r>
              <a:rPr lang="zh-CN" altLang="en-US" dirty="0">
                <a:solidFill>
                  <a:schemeClr val="accent2"/>
                </a:solidFill>
              </a:rPr>
              <a:t>周日</a:t>
            </a:r>
            <a:r>
              <a:rPr lang="zh-CN" altLang="en-US" dirty="0"/>
              <a:t>上午）</a:t>
            </a:r>
            <a:br>
              <a:rPr lang="zh-CN" altLang="en-US" dirty="0"/>
            </a:br>
            <a:r>
              <a:rPr lang="zh-CN" altLang="en-US" dirty="0">
                <a:solidFill>
                  <a:schemeClr val="accent1"/>
                </a:solidFill>
              </a:rPr>
              <a:t>详细工作流程及要点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监考人员：手机关机，放指定位置</a:t>
            </a:r>
          </a:p>
        </p:txBody>
      </p:sp>
      <p:pic>
        <p:nvPicPr>
          <p:cNvPr id="4" name="图片 6" descr="2314365_111557038203_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"/>
          <a:stretch>
            <a:fillRect/>
          </a:stretch>
        </p:blipFill>
        <p:spPr bwMode="auto">
          <a:xfrm>
            <a:off x="2051720" y="1520458"/>
            <a:ext cx="5111998" cy="46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逐步恢复到正常组考状态，不再提防疫要求，不得再进行入场体温检测，进入考场是否佩戴口罩无需提醒，全凭自愿。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本次考试不再有防疫要求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   请参加上午监考的老师（尤其良乡考区）一定自备早餐在班车上或在家吃完再到考场。</a:t>
            </a:r>
            <a:endParaRPr lang="en-US" altLang="zh-CN" dirty="0"/>
          </a:p>
          <a:p>
            <a:endParaRPr lang="en-US" altLang="zh-CN" dirty="0"/>
          </a:p>
          <a:p>
            <a:pPr marL="109855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温馨提示：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3228</Words>
  <Application>Microsoft Office PowerPoint</Application>
  <PresentationFormat>全屏显示(4:3)</PresentationFormat>
  <Paragraphs>395</Paragraphs>
  <Slides>58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0" baseType="lpstr">
      <vt:lpstr>黑体</vt:lpstr>
      <vt:lpstr>华文中宋</vt:lpstr>
      <vt:lpstr>宋体</vt:lpstr>
      <vt:lpstr>幼圆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聚合</vt:lpstr>
      <vt:lpstr>           请各位监考教师根据教室门口提示查找考场信息，领取考务袋、签到并入座。   阜成路四级 阜成路六级 良乡四级 良乡六级</vt:lpstr>
      <vt:lpstr>全国大学英语四、六级考试 考前培训会</vt:lpstr>
      <vt:lpstr>考试时间：</vt:lpstr>
      <vt:lpstr>主监考教师（监考教师一）：</vt:lpstr>
      <vt:lpstr>副监考教师（监考教师二）：</vt:lpstr>
      <vt:lpstr>四级考试（3月12日周日上午） 详细工作流程及要点</vt:lpstr>
      <vt:lpstr>监考人员：手机关机，放指定位置</vt:lpstr>
      <vt:lpstr>本次考试不再有防疫要求</vt:lpstr>
      <vt:lpstr>温馨提示：</vt:lpstr>
      <vt:lpstr>备用考场</vt:lpstr>
      <vt:lpstr>第一步：布置考场</vt:lpstr>
      <vt:lpstr>桌贴</vt:lpstr>
      <vt:lpstr>特别提示（主监考袋内）</vt:lpstr>
      <vt:lpstr>第二步：领取试卷</vt:lpstr>
      <vt:lpstr>第二步：领取试卷  (8:00)</vt:lpstr>
      <vt:lpstr>第三步：考生入场</vt:lpstr>
      <vt:lpstr>第三步：考生入场</vt:lpstr>
      <vt:lpstr>第四步：发卷</vt:lpstr>
      <vt:lpstr>第四步：发卷</vt:lpstr>
      <vt:lpstr>试题册 </vt:lpstr>
      <vt:lpstr>试题册 </vt:lpstr>
      <vt:lpstr>答题卡1 </vt:lpstr>
      <vt:lpstr>答题卡2 </vt:lpstr>
      <vt:lpstr>第四步：发卷</vt:lpstr>
      <vt:lpstr>第五步  考试开始</vt:lpstr>
      <vt:lpstr>第六步：写作部分考试结束，开始听力测试</vt:lpstr>
      <vt:lpstr>听力考试 </vt:lpstr>
      <vt:lpstr>第七步：收答题卡1</vt:lpstr>
      <vt:lpstr>第八步:填写卷、卡袋 ，检查条形码</vt:lpstr>
      <vt:lpstr>PowerPoint 演示文稿</vt:lpstr>
      <vt:lpstr>PowerPoint 演示文稿</vt:lpstr>
      <vt:lpstr>PowerPoint 演示文稿</vt:lpstr>
      <vt:lpstr>PowerPoint 演示文稿</vt:lpstr>
      <vt:lpstr>第九步:填涂缺考考生信息(重要)</vt:lpstr>
      <vt:lpstr>PowerPoint 演示文稿</vt:lpstr>
      <vt:lpstr>PowerPoint 演示文稿</vt:lpstr>
      <vt:lpstr>PowerPoint 演示文稿</vt:lpstr>
      <vt:lpstr>第十步：复查证件</vt:lpstr>
      <vt:lpstr>第十一步：时间提醒 </vt:lpstr>
      <vt:lpstr>第十二步：结束考试 </vt:lpstr>
      <vt:lpstr>第十二步：结束考试 </vt:lpstr>
      <vt:lpstr>铃声（共4次） </vt:lpstr>
      <vt:lpstr>第十三步：考试收尾 </vt:lpstr>
      <vt:lpstr>第十三步：考试收尾 </vt:lpstr>
      <vt:lpstr>上交清单：</vt:lpstr>
      <vt:lpstr>六级常规考试（3月12日下午） 详细工作流程及要点</vt:lpstr>
      <vt:lpstr>考试时间</vt:lpstr>
      <vt:lpstr>两校区听力播放形式</vt:lpstr>
      <vt:lpstr>第一步：布置考场</vt:lpstr>
      <vt:lpstr>第二步：领取试卷（考务组）</vt:lpstr>
      <vt:lpstr>突发情况处理——听力故障</vt:lpstr>
      <vt:lpstr>突发情况处理——作弊</vt:lpstr>
      <vt:lpstr>注意事项</vt:lpstr>
      <vt:lpstr>注意事项</vt:lpstr>
      <vt:lpstr>注意事项</vt:lpstr>
      <vt:lpstr>注意事项</vt:lpstr>
      <vt:lpstr>注意事项（8）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全国大学外语四、六级 考前培训会</dc:title>
  <dc:creator>Administrator</dc:creator>
  <cp:lastModifiedBy>dell</cp:lastModifiedBy>
  <cp:revision>370</cp:revision>
  <dcterms:created xsi:type="dcterms:W3CDTF">2016-06-09T08:15:00Z</dcterms:created>
  <dcterms:modified xsi:type="dcterms:W3CDTF">2023-03-07T06:36:47Z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F2910E4C304D468B9E095DA1B145C2AA</vt:lpwstr>
  </property>
</Properties>
</file>